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8" r:id="rId11"/>
    <p:sldId id="27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6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2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5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6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8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21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23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BD1EB-0534-42F1-8953-0FFA937238B0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EBBA0-5EBC-48EA-ACEF-1C7FFDECA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653E0-FA05-4DCE-BE6E-D09E79737376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6D606-0EAD-4797-8EA4-E571EAE0C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10E06-C2C0-46C4-9AA2-41D139104AA8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D4ACE-D37A-414A-A445-570D37062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A786F3-6EF2-4908-ABAD-014C4CB979DD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561380-5485-442F-A223-B9EEE028E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50BA6-EBC0-4BDC-A7E7-F725D76D5F9D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D1B90-A097-4D2D-B74A-F7DD55B3B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568BB-A56E-4B41-9EA5-674D633B49A6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89E01-7D19-4785-A170-785BE58D12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0B90A-4F16-4F18-B1E7-091EEE0AC55A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4553E-DCE2-46F1-830F-F24E1B9A67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F8C25F5-20FC-4C29-8628-9B30C3C5E9BA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B691060-638A-453F-BC3E-009CB4C75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94CE4-4A17-4D6F-AF09-C545D335AA7A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0016A-1871-4E69-A9CF-1765384D5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9F7465-6A65-4148-877C-743F0FAA1601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6145BD7-2612-4859-860E-436A0D19F5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2DDBA3F-7F73-4E5D-81DD-18AF4A1938BF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984877-225C-4DF3-B226-6F600A7291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F2749A0-CED4-4A41-BC98-D02814C02CEF}" type="datetimeFigureOut">
              <a:rPr lang="ru-RU"/>
              <a:pPr>
                <a:defRPr/>
              </a:pPr>
              <a:t>25.10.2014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4C7DADB-58C8-4059-A499-9E8449DA2D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1" r:id="rId4"/>
    <p:sldLayoutId id="2147483732" r:id="rId5"/>
    <p:sldLayoutId id="2147483739" r:id="rId6"/>
    <p:sldLayoutId id="2147483733" r:id="rId7"/>
    <p:sldLayoutId id="2147483740" r:id="rId8"/>
    <p:sldLayoutId id="2147483741" r:id="rId9"/>
    <p:sldLayoutId id="2147483734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8.bin"/><Relationship Id="rId5" Type="http://schemas.openxmlformats.org/officeDocument/2006/relationships/oleObject" Target="../embeddings/oleObject67.bin"/><Relationship Id="rId4" Type="http://schemas.openxmlformats.org/officeDocument/2006/relationships/oleObject" Target="../embeddings/oleObject6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35.bin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51.bin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643188"/>
            <a:ext cx="6500813" cy="14287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ФОРМУЛЫ ПРИВЕДЕНИЯ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920750" y="873125"/>
          <a:ext cx="7453313" cy="974725"/>
        </p:xfrm>
        <a:graphic>
          <a:graphicData uri="http://schemas.openxmlformats.org/presentationml/2006/ole">
            <p:oleObj spid="_x0000_s40964" name="Формула" r:id="rId3" imgW="3492360" imgH="457200" progId="Equation.3">
              <p:embed/>
            </p:oleObj>
          </a:graphicData>
        </a:graphic>
      </p:graphicFrame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47864" y="224644"/>
            <a:ext cx="2356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163638" y="1773238"/>
          <a:ext cx="6965950" cy="974725"/>
        </p:xfrm>
        <a:graphic>
          <a:graphicData uri="http://schemas.openxmlformats.org/presentationml/2006/ole">
            <p:oleObj spid="_x0000_s40978" name="Формула" r:id="rId4" imgW="3263760" imgH="457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23628" y="2816932"/>
          <a:ext cx="6775450" cy="920750"/>
        </p:xfrm>
        <a:graphic>
          <a:graphicData uri="http://schemas.openxmlformats.org/presentationml/2006/ole">
            <p:oleObj spid="_x0000_s40979" name="Формула" r:id="rId5" imgW="3174840" imgH="43164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51520" y="3753036"/>
          <a:ext cx="8384679" cy="818568"/>
        </p:xfrm>
        <a:graphic>
          <a:graphicData uri="http://schemas.openxmlformats.org/presentationml/2006/ole">
            <p:oleObj spid="_x0000_s40980" name="Формула" r:id="rId6" imgW="4419360" imgH="43164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50825" y="4540250"/>
          <a:ext cx="8385175" cy="868363"/>
        </p:xfrm>
        <a:graphic>
          <a:graphicData uri="http://schemas.openxmlformats.org/presentationml/2006/ole">
            <p:oleObj spid="_x0000_s40981" name="Формула" r:id="rId7" imgW="4419360" imgH="457200" progId="Equation.3">
              <p:embed/>
            </p:oleObj>
          </a:graphicData>
        </a:graphic>
      </p:graphicFrame>
      <p:graphicFrame>
        <p:nvGraphicFramePr>
          <p:cNvPr id="8" name="Object 22"/>
          <p:cNvGraphicFramePr>
            <a:graphicFrameLocks noChangeAspect="1"/>
          </p:cNvGraphicFramePr>
          <p:nvPr/>
        </p:nvGraphicFramePr>
        <p:xfrm>
          <a:off x="323528" y="5360988"/>
          <a:ext cx="7927975" cy="820737"/>
        </p:xfrm>
        <a:graphic>
          <a:graphicData uri="http://schemas.openxmlformats.org/presentationml/2006/ole">
            <p:oleObj spid="_x0000_s40982" name="Формула" r:id="rId8" imgW="41781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692275" y="941388"/>
          <a:ext cx="5908675" cy="838200"/>
        </p:xfrm>
        <a:graphic>
          <a:graphicData uri="http://schemas.openxmlformats.org/presentationml/2006/ole">
            <p:oleObj spid="_x0000_s49154" name="Формула" r:id="rId3" imgW="2768400" imgH="393480" progId="Equation.3">
              <p:embed/>
            </p:oleObj>
          </a:graphicData>
        </a:graphic>
      </p:graphicFrame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47864" y="224644"/>
            <a:ext cx="2356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949450" y="1800225"/>
          <a:ext cx="5392738" cy="920750"/>
        </p:xfrm>
        <a:graphic>
          <a:graphicData uri="http://schemas.openxmlformats.org/presentationml/2006/ole">
            <p:oleObj spid="_x0000_s49155" name="Формула" r:id="rId4" imgW="252720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93838" y="2816225"/>
          <a:ext cx="6234112" cy="920750"/>
        </p:xfrm>
        <a:graphic>
          <a:graphicData uri="http://schemas.openxmlformats.org/presentationml/2006/ole">
            <p:oleObj spid="_x0000_s49156" name="Формула" r:id="rId5" imgW="2920680" imgH="43164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22263" y="3944938"/>
          <a:ext cx="8240712" cy="433387"/>
        </p:xfrm>
        <a:graphic>
          <a:graphicData uri="http://schemas.openxmlformats.org/presentationml/2006/ole">
            <p:oleObj spid="_x0000_s49157" name="Формула" r:id="rId6" imgW="4343400" imgH="22860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212850" y="4598988"/>
          <a:ext cx="6457950" cy="749300"/>
        </p:xfrm>
        <a:graphic>
          <a:graphicData uri="http://schemas.openxmlformats.org/presentationml/2006/ole">
            <p:oleObj spid="_x0000_s49158" name="Формула" r:id="rId7" imgW="3403440" imgH="393480" progId="Equation.3">
              <p:embed/>
            </p:oleObj>
          </a:graphicData>
        </a:graphic>
      </p:graphicFrame>
      <p:graphicFrame>
        <p:nvGraphicFramePr>
          <p:cNvPr id="8" name="Object 22"/>
          <p:cNvGraphicFramePr>
            <a:graphicFrameLocks noChangeAspect="1"/>
          </p:cNvGraphicFramePr>
          <p:nvPr/>
        </p:nvGraphicFramePr>
        <p:xfrm>
          <a:off x="1247775" y="5553075"/>
          <a:ext cx="6457950" cy="434975"/>
        </p:xfrm>
        <a:graphic>
          <a:graphicData uri="http://schemas.openxmlformats.org/presentationml/2006/ole">
            <p:oleObj spid="_x0000_s49159" name="Формула" r:id="rId8" imgW="3403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Шаг 1.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Определить четверть</a:t>
            </a:r>
            <a:endParaRPr lang="ru-RU" dirty="0"/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514350" y="2909714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300288" y="2546176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28600" y="4724226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133600" y="4754389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Century Schoolbook" pitchFamily="18" charset="0"/>
              </a:rPr>
              <a:t>0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410200" y="4738514"/>
            <a:ext cx="38100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>
                <a:latin typeface="Century Schoolbook" pitchFamily="18" charset="0"/>
              </a:rPr>
              <a:t>cos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28874" y="2365201"/>
            <a:ext cx="486941" cy="3497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entury Schoolbook" pitchFamily="18" charset="0"/>
              </a:rPr>
              <a:t>sin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7" name="Text Box 18"/>
          <p:cNvSpPr txBox="1">
            <a:spLocks noChangeArrowheads="1"/>
          </p:cNvSpPr>
          <p:nvPr/>
        </p:nvSpPr>
        <p:spPr bwMode="auto">
          <a:xfrm>
            <a:off x="4139952" y="4510608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latin typeface="Century Schoolbook" pitchFamily="18" charset="0"/>
              </a:rPr>
              <a:t>0</a:t>
            </a:r>
          </a:p>
        </p:txBody>
      </p:sp>
      <p:graphicFrame>
        <p:nvGraphicFramePr>
          <p:cNvPr id="12303" name="Object 2"/>
          <p:cNvGraphicFramePr>
            <a:graphicFrameLocks noChangeAspect="1"/>
          </p:cNvGraphicFramePr>
          <p:nvPr/>
        </p:nvGraphicFramePr>
        <p:xfrm>
          <a:off x="4139952" y="4798640"/>
          <a:ext cx="390525" cy="303212"/>
        </p:xfrm>
        <a:graphic>
          <a:graphicData uri="http://schemas.openxmlformats.org/presentationml/2006/ole">
            <p:oleObj spid="_x0000_s12303" name="Формула" r:id="rId3" imgW="228402" imgH="177646" progId="Equation.3">
              <p:embed/>
            </p:oleObj>
          </a:graphicData>
        </a:graphic>
      </p:graphicFrame>
      <p:graphicFrame>
        <p:nvGraphicFramePr>
          <p:cNvPr id="12304" name="Object 3"/>
          <p:cNvGraphicFramePr>
            <a:graphicFrameLocks noChangeAspect="1"/>
          </p:cNvGraphicFramePr>
          <p:nvPr/>
        </p:nvGraphicFramePr>
        <p:xfrm>
          <a:off x="214313" y="4436889"/>
          <a:ext cx="238125" cy="238125"/>
        </p:xfrm>
        <a:graphic>
          <a:graphicData uri="http://schemas.openxmlformats.org/presentationml/2006/ole">
            <p:oleObj spid="_x0000_s12304" name="Формула" r:id="rId4" imgW="139700" imgH="1397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727575" y="2222500"/>
          <a:ext cx="1816100" cy="460375"/>
        </p:xfrm>
        <a:graphic>
          <a:graphicData uri="http://schemas.openxmlformats.org/presentationml/2006/ole">
            <p:oleObj spid="_x0000_s12305" name="Формула" r:id="rId5" imgW="850680" imgH="215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840252" y="2222500"/>
          <a:ext cx="858837" cy="428625"/>
        </p:xfrm>
        <a:graphic>
          <a:graphicData uri="http://schemas.openxmlformats.org/presentationml/2006/ole">
            <p:oleObj spid="_x0000_s12306" name="Формула" r:id="rId6" imgW="355320" imgH="177480" progId="Equation.3">
              <p:embed/>
            </p:oleObj>
          </a:graphicData>
        </a:graphic>
      </p:graphicFrame>
      <p:graphicFrame>
        <p:nvGraphicFramePr>
          <p:cNvPr id="12313" name="Object 12"/>
          <p:cNvGraphicFramePr>
            <a:graphicFrameLocks noChangeAspect="1"/>
          </p:cNvGraphicFramePr>
          <p:nvPr/>
        </p:nvGraphicFramePr>
        <p:xfrm>
          <a:off x="3000375" y="3936826"/>
          <a:ext cx="217488" cy="280988"/>
        </p:xfrm>
        <a:graphic>
          <a:graphicData uri="http://schemas.openxmlformats.org/presentationml/2006/ole">
            <p:oleObj spid="_x0000_s12313" name="Формула" r:id="rId7" imgW="126780" imgH="164814" progId="Equation.3">
              <p:embed/>
            </p:oleObj>
          </a:graphicData>
        </a:graphic>
      </p:graphicFrame>
      <p:graphicFrame>
        <p:nvGraphicFramePr>
          <p:cNvPr id="12314" name="Object 13"/>
          <p:cNvGraphicFramePr>
            <a:graphicFrameLocks noChangeAspect="1"/>
          </p:cNvGraphicFramePr>
          <p:nvPr/>
        </p:nvGraphicFramePr>
        <p:xfrm>
          <a:off x="1325563" y="3936826"/>
          <a:ext cx="282575" cy="280988"/>
        </p:xfrm>
        <a:graphic>
          <a:graphicData uri="http://schemas.openxmlformats.org/presentationml/2006/ole">
            <p:oleObj spid="_x0000_s12314" name="Формула" r:id="rId8" imgW="164885" imgH="164885" progId="Equation.3">
              <p:embed/>
            </p:oleObj>
          </a:graphicData>
        </a:graphic>
      </p:graphicFrame>
      <p:graphicFrame>
        <p:nvGraphicFramePr>
          <p:cNvPr id="12315" name="Object 14"/>
          <p:cNvGraphicFramePr>
            <a:graphicFrameLocks noChangeAspect="1"/>
          </p:cNvGraphicFramePr>
          <p:nvPr/>
        </p:nvGraphicFramePr>
        <p:xfrm>
          <a:off x="1385888" y="5222701"/>
          <a:ext cx="369887" cy="280988"/>
        </p:xfrm>
        <a:graphic>
          <a:graphicData uri="http://schemas.openxmlformats.org/presentationml/2006/ole">
            <p:oleObj spid="_x0000_s12315" name="Формула" r:id="rId9" imgW="215619" imgH="164885" progId="Equation.3">
              <p:embed/>
            </p:oleObj>
          </a:graphicData>
        </a:graphic>
      </p:graphicFrame>
      <p:graphicFrame>
        <p:nvGraphicFramePr>
          <p:cNvPr id="12316" name="Object 15"/>
          <p:cNvGraphicFramePr>
            <a:graphicFrameLocks noChangeAspect="1"/>
          </p:cNvGraphicFramePr>
          <p:nvPr/>
        </p:nvGraphicFramePr>
        <p:xfrm>
          <a:off x="2814638" y="5213176"/>
          <a:ext cx="369887" cy="301625"/>
        </p:xfrm>
        <a:graphic>
          <a:graphicData uri="http://schemas.openxmlformats.org/presentationml/2006/ole">
            <p:oleObj spid="_x0000_s12316" name="Формула" r:id="rId10" imgW="215619" imgH="177569" progId="Equation.3">
              <p:embed/>
            </p:oleObj>
          </a:graphicData>
        </a:graphic>
      </p:graphicFrame>
      <p:sp>
        <p:nvSpPr>
          <p:cNvPr id="36" name="Полилиния 552"/>
          <p:cNvSpPr>
            <a:spLocks noChangeArrowheads="1"/>
          </p:cNvSpPr>
          <p:nvPr/>
        </p:nvSpPr>
        <p:spPr bwMode="auto">
          <a:xfrm>
            <a:off x="23037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38" name="Полилиния 552"/>
          <p:cNvSpPr>
            <a:spLocks noChangeArrowheads="1"/>
          </p:cNvSpPr>
          <p:nvPr/>
        </p:nvSpPr>
        <p:spPr bwMode="auto">
          <a:xfrm flipH="1">
            <a:off x="5035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39" name="Полилиния 552"/>
          <p:cNvSpPr>
            <a:spLocks noChangeArrowheads="1"/>
          </p:cNvSpPr>
          <p:nvPr/>
        </p:nvSpPr>
        <p:spPr bwMode="auto">
          <a:xfrm flipH="1" flipV="1">
            <a:off x="503548" y="4690628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40" name="Полилиния 552"/>
          <p:cNvSpPr>
            <a:spLocks noChangeArrowheads="1"/>
          </p:cNvSpPr>
          <p:nvPr/>
        </p:nvSpPr>
        <p:spPr bwMode="auto">
          <a:xfrm flipV="1">
            <a:off x="2267744" y="4726632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grpSp>
        <p:nvGrpSpPr>
          <p:cNvPr id="56" name="Группа 55"/>
          <p:cNvGrpSpPr/>
          <p:nvPr/>
        </p:nvGrpSpPr>
        <p:grpSpPr>
          <a:xfrm>
            <a:off x="2305050" y="4713114"/>
            <a:ext cx="1809750" cy="890587"/>
            <a:chOff x="2305050" y="3919538"/>
            <a:chExt cx="1809750" cy="890587"/>
          </a:xfrm>
        </p:grpSpPr>
        <p:sp>
          <p:nvSpPr>
            <p:cNvPr id="53" name="Полилиния 52"/>
            <p:cNvSpPr/>
            <p:nvPr/>
          </p:nvSpPr>
          <p:spPr>
            <a:xfrm>
              <a:off x="2305050" y="3924300"/>
              <a:ext cx="1809750" cy="885825"/>
            </a:xfrm>
            <a:custGeom>
              <a:avLst/>
              <a:gdLst>
                <a:gd name="connsiteX0" fmla="*/ 1809750 w 1809750"/>
                <a:gd name="connsiteY0" fmla="*/ 0 h 885825"/>
                <a:gd name="connsiteX1" fmla="*/ 0 w 1809750"/>
                <a:gd name="connsiteY1" fmla="*/ 0 h 885825"/>
                <a:gd name="connsiteX2" fmla="*/ 1571625 w 1809750"/>
                <a:gd name="connsiteY2" fmla="*/ 885825 h 885825"/>
                <a:gd name="connsiteX3" fmla="*/ 1666875 w 1809750"/>
                <a:gd name="connsiteY3" fmla="*/ 704850 h 885825"/>
                <a:gd name="connsiteX4" fmla="*/ 1733550 w 1809750"/>
                <a:gd name="connsiteY4" fmla="*/ 495300 h 885825"/>
                <a:gd name="connsiteX5" fmla="*/ 1790700 w 1809750"/>
                <a:gd name="connsiteY5" fmla="*/ 276225 h 885825"/>
                <a:gd name="connsiteX6" fmla="*/ 1809750 w 1809750"/>
                <a:gd name="connsiteY6" fmla="*/ 76200 h 885825"/>
                <a:gd name="connsiteX7" fmla="*/ 1809750 w 1809750"/>
                <a:gd name="connsiteY7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9750" h="885825">
                  <a:moveTo>
                    <a:pt x="1809750" y="0"/>
                  </a:moveTo>
                  <a:lnTo>
                    <a:pt x="0" y="0"/>
                  </a:lnTo>
                  <a:lnTo>
                    <a:pt x="1571625" y="885825"/>
                  </a:lnTo>
                  <a:lnTo>
                    <a:pt x="1666875" y="704850"/>
                  </a:lnTo>
                  <a:lnTo>
                    <a:pt x="1733550" y="495300"/>
                  </a:lnTo>
                  <a:lnTo>
                    <a:pt x="1790700" y="276225"/>
                  </a:lnTo>
                  <a:lnTo>
                    <a:pt x="1809750" y="76200"/>
                  </a:lnTo>
                  <a:lnTo>
                    <a:pt x="180975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>
              <a:off x="2776538" y="3919538"/>
              <a:ext cx="96044" cy="261937"/>
            </a:xfrm>
            <a:custGeom>
              <a:avLst/>
              <a:gdLst>
                <a:gd name="connsiteX0" fmla="*/ 61912 w 96044"/>
                <a:gd name="connsiteY0" fmla="*/ 0 h 261937"/>
                <a:gd name="connsiteX1" fmla="*/ 85725 w 96044"/>
                <a:gd name="connsiteY1" fmla="*/ 123825 h 261937"/>
                <a:gd name="connsiteX2" fmla="*/ 0 w 96044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044" h="261937">
                  <a:moveTo>
                    <a:pt x="61912" y="0"/>
                  </a:moveTo>
                  <a:cubicBezTo>
                    <a:pt x="78978" y="40084"/>
                    <a:pt x="96044" y="80169"/>
                    <a:pt x="85725" y="123825"/>
                  </a:cubicBezTo>
                  <a:cubicBezTo>
                    <a:pt x="75406" y="167481"/>
                    <a:pt x="37703" y="214709"/>
                    <a:pt x="0" y="261937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5482716"/>
            <a:ext cx="159472" cy="332234"/>
          </a:xfrm>
          <a:prstGeom prst="rect">
            <a:avLst/>
          </a:prstGeom>
          <a:noFill/>
        </p:spPr>
      </p:pic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467544" y="764704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2.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знак данной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2" name="Прямая соединительная линия 61"/>
          <p:cNvCxnSpPr>
            <a:stCxn id="53" idx="2"/>
          </p:cNvCxnSpPr>
          <p:nvPr/>
        </p:nvCxnSpPr>
        <p:spPr>
          <a:xfrm flipH="1" flipV="1">
            <a:off x="2303748" y="5589240"/>
            <a:ext cx="1572927" cy="144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907704" y="5193196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-</a:t>
            </a:r>
            <a:endParaRPr lang="ru-RU" sz="3200" dirty="0"/>
          </a:p>
        </p:txBody>
      </p:sp>
      <p:sp>
        <p:nvSpPr>
          <p:cNvPr id="65" name="Заголовок 1"/>
          <p:cNvSpPr txBox="1">
            <a:spLocks/>
          </p:cNvSpPr>
          <p:nvPr/>
        </p:nvSpPr>
        <p:spPr>
          <a:xfrm>
            <a:off x="503548" y="1268760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3.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название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220072" y="2276872"/>
            <a:ext cx="4320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22" name="Picture 3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952836"/>
            <a:ext cx="1285875" cy="276225"/>
          </a:xfrm>
          <a:prstGeom prst="rect">
            <a:avLst/>
          </a:prstGeom>
          <a:noFill/>
        </p:spPr>
      </p:pic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Выгнутая вниз стрелка 77"/>
          <p:cNvSpPr/>
          <p:nvPr/>
        </p:nvSpPr>
        <p:spPr>
          <a:xfrm>
            <a:off x="5076056" y="2672916"/>
            <a:ext cx="2196244" cy="4680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subSp spid="_x0000_s1230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subSp spid="_x0000_s12305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subSp spid="_x0000_s12305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33526E-6 L 0.5033 -0.4596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-2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subSp spid="_x0000_s1230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29">
                                            <p:subSp spid="_x0000_s1230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 animBg="1" autoUpdateAnimBg="0"/>
      <p:bldP spid="38" grpId="0" animBg="1" autoUpdateAnimBg="0"/>
      <p:bldP spid="39" grpId="0" animBg="1" autoUpdateAnimBg="0"/>
      <p:bldP spid="40" grpId="0" animBg="1" autoUpdateAnimBg="0"/>
      <p:bldP spid="60" grpId="0" autoUpdateAnimBg="0"/>
      <p:bldP spid="64" grpId="0" autoUpdateAnimBg="0"/>
      <p:bldP spid="64" grpId="1"/>
      <p:bldP spid="65" grpId="0" autoUpdateAnimBg="0"/>
      <p:bldP spid="66" grpId="0" animBg="1" autoUpdateAnimBg="0"/>
      <p:bldP spid="66" grpId="1" animBg="1"/>
      <p:bldP spid="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Шаг 1.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Определить четверть</a:t>
            </a:r>
            <a:endParaRPr lang="ru-RU" dirty="0"/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514350" y="2909714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300288" y="2546176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28600" y="4724226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133600" y="4754389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Century Schoolbook" pitchFamily="18" charset="0"/>
              </a:rPr>
              <a:t>0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410200" y="4738514"/>
            <a:ext cx="38100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>
                <a:latin typeface="Century Schoolbook" pitchFamily="18" charset="0"/>
              </a:rPr>
              <a:t>cos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28874" y="2365201"/>
            <a:ext cx="486941" cy="3497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entury Schoolbook" pitchFamily="18" charset="0"/>
              </a:rPr>
              <a:t>sin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7" name="Text Box 18"/>
          <p:cNvSpPr txBox="1">
            <a:spLocks noChangeArrowheads="1"/>
          </p:cNvSpPr>
          <p:nvPr/>
        </p:nvSpPr>
        <p:spPr bwMode="auto">
          <a:xfrm>
            <a:off x="4139952" y="4510608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latin typeface="Century Schoolbook" pitchFamily="18" charset="0"/>
              </a:rPr>
              <a:t>0</a:t>
            </a:r>
          </a:p>
        </p:txBody>
      </p:sp>
      <p:graphicFrame>
        <p:nvGraphicFramePr>
          <p:cNvPr id="12303" name="Object 2"/>
          <p:cNvGraphicFramePr>
            <a:graphicFrameLocks noChangeAspect="1"/>
          </p:cNvGraphicFramePr>
          <p:nvPr/>
        </p:nvGraphicFramePr>
        <p:xfrm>
          <a:off x="4139952" y="4798640"/>
          <a:ext cx="390525" cy="303212"/>
        </p:xfrm>
        <a:graphic>
          <a:graphicData uri="http://schemas.openxmlformats.org/presentationml/2006/ole">
            <p:oleObj spid="_x0000_s41986" name="Формула" r:id="rId3" imgW="228402" imgH="177646" progId="Equation.3">
              <p:embed/>
            </p:oleObj>
          </a:graphicData>
        </a:graphic>
      </p:graphicFrame>
      <p:graphicFrame>
        <p:nvGraphicFramePr>
          <p:cNvPr id="12304" name="Object 3"/>
          <p:cNvGraphicFramePr>
            <a:graphicFrameLocks noChangeAspect="1"/>
          </p:cNvGraphicFramePr>
          <p:nvPr/>
        </p:nvGraphicFramePr>
        <p:xfrm>
          <a:off x="214313" y="4436889"/>
          <a:ext cx="238125" cy="238125"/>
        </p:xfrm>
        <a:graphic>
          <a:graphicData uri="http://schemas.openxmlformats.org/presentationml/2006/ole">
            <p:oleObj spid="_x0000_s41987" name="Формула" r:id="rId4" imgW="139700" imgH="1397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700588" y="2222500"/>
          <a:ext cx="1870075" cy="460375"/>
        </p:xfrm>
        <a:graphic>
          <a:graphicData uri="http://schemas.openxmlformats.org/presentationml/2006/ole">
            <p:oleObj spid="_x0000_s41988" name="Формула" r:id="rId5" imgW="876240" imgH="215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840252" y="2268538"/>
          <a:ext cx="889000" cy="336550"/>
        </p:xfrm>
        <a:graphic>
          <a:graphicData uri="http://schemas.openxmlformats.org/presentationml/2006/ole">
            <p:oleObj spid="_x0000_s41989" name="Формула" r:id="rId6" imgW="368280" imgH="139680" progId="Equation.3">
              <p:embed/>
            </p:oleObj>
          </a:graphicData>
        </a:graphic>
      </p:graphicFrame>
      <p:graphicFrame>
        <p:nvGraphicFramePr>
          <p:cNvPr id="12313" name="Object 12"/>
          <p:cNvGraphicFramePr>
            <a:graphicFrameLocks noChangeAspect="1"/>
          </p:cNvGraphicFramePr>
          <p:nvPr/>
        </p:nvGraphicFramePr>
        <p:xfrm>
          <a:off x="3000375" y="3936826"/>
          <a:ext cx="217488" cy="280988"/>
        </p:xfrm>
        <a:graphic>
          <a:graphicData uri="http://schemas.openxmlformats.org/presentationml/2006/ole">
            <p:oleObj spid="_x0000_s41990" name="Формула" r:id="rId7" imgW="126780" imgH="164814" progId="Equation.3">
              <p:embed/>
            </p:oleObj>
          </a:graphicData>
        </a:graphic>
      </p:graphicFrame>
      <p:graphicFrame>
        <p:nvGraphicFramePr>
          <p:cNvPr id="12314" name="Object 13"/>
          <p:cNvGraphicFramePr>
            <a:graphicFrameLocks noChangeAspect="1"/>
          </p:cNvGraphicFramePr>
          <p:nvPr/>
        </p:nvGraphicFramePr>
        <p:xfrm>
          <a:off x="1325563" y="3936826"/>
          <a:ext cx="282575" cy="280988"/>
        </p:xfrm>
        <a:graphic>
          <a:graphicData uri="http://schemas.openxmlformats.org/presentationml/2006/ole">
            <p:oleObj spid="_x0000_s41991" name="Формула" r:id="rId8" imgW="164885" imgH="164885" progId="Equation.3">
              <p:embed/>
            </p:oleObj>
          </a:graphicData>
        </a:graphic>
      </p:graphicFrame>
      <p:graphicFrame>
        <p:nvGraphicFramePr>
          <p:cNvPr id="12315" name="Object 14"/>
          <p:cNvGraphicFramePr>
            <a:graphicFrameLocks noChangeAspect="1"/>
          </p:cNvGraphicFramePr>
          <p:nvPr/>
        </p:nvGraphicFramePr>
        <p:xfrm>
          <a:off x="1385888" y="5222701"/>
          <a:ext cx="369887" cy="280988"/>
        </p:xfrm>
        <a:graphic>
          <a:graphicData uri="http://schemas.openxmlformats.org/presentationml/2006/ole">
            <p:oleObj spid="_x0000_s41992" name="Формула" r:id="rId9" imgW="215619" imgH="164885" progId="Equation.3">
              <p:embed/>
            </p:oleObj>
          </a:graphicData>
        </a:graphic>
      </p:graphicFrame>
      <p:graphicFrame>
        <p:nvGraphicFramePr>
          <p:cNvPr id="12316" name="Object 15"/>
          <p:cNvGraphicFramePr>
            <a:graphicFrameLocks noChangeAspect="1"/>
          </p:cNvGraphicFramePr>
          <p:nvPr/>
        </p:nvGraphicFramePr>
        <p:xfrm>
          <a:off x="2814638" y="5213176"/>
          <a:ext cx="369887" cy="301625"/>
        </p:xfrm>
        <a:graphic>
          <a:graphicData uri="http://schemas.openxmlformats.org/presentationml/2006/ole">
            <p:oleObj spid="_x0000_s41993" name="Формула" r:id="rId10" imgW="215619" imgH="177569" progId="Equation.3">
              <p:embed/>
            </p:oleObj>
          </a:graphicData>
        </a:graphic>
      </p:graphicFrame>
      <p:sp>
        <p:nvSpPr>
          <p:cNvPr id="36" name="Полилиния 552"/>
          <p:cNvSpPr>
            <a:spLocks noChangeArrowheads="1"/>
          </p:cNvSpPr>
          <p:nvPr/>
        </p:nvSpPr>
        <p:spPr bwMode="auto">
          <a:xfrm>
            <a:off x="23037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38" name="Полилиния 552"/>
          <p:cNvSpPr>
            <a:spLocks noChangeArrowheads="1"/>
          </p:cNvSpPr>
          <p:nvPr/>
        </p:nvSpPr>
        <p:spPr bwMode="auto">
          <a:xfrm flipH="1">
            <a:off x="5035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39" name="Полилиния 552"/>
          <p:cNvSpPr>
            <a:spLocks noChangeArrowheads="1"/>
          </p:cNvSpPr>
          <p:nvPr/>
        </p:nvSpPr>
        <p:spPr bwMode="auto">
          <a:xfrm flipH="1" flipV="1">
            <a:off x="503548" y="4690628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40" name="Полилиния 552"/>
          <p:cNvSpPr>
            <a:spLocks noChangeArrowheads="1"/>
          </p:cNvSpPr>
          <p:nvPr/>
        </p:nvSpPr>
        <p:spPr bwMode="auto">
          <a:xfrm flipV="1">
            <a:off x="2267744" y="4726632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grpSp>
        <p:nvGrpSpPr>
          <p:cNvPr id="3" name="Группа 55"/>
          <p:cNvGrpSpPr/>
          <p:nvPr/>
        </p:nvGrpSpPr>
        <p:grpSpPr>
          <a:xfrm>
            <a:off x="2305050" y="4713114"/>
            <a:ext cx="1809750" cy="890587"/>
            <a:chOff x="2305050" y="3919538"/>
            <a:chExt cx="1809750" cy="890587"/>
          </a:xfrm>
        </p:grpSpPr>
        <p:sp>
          <p:nvSpPr>
            <p:cNvPr id="53" name="Полилиния 52"/>
            <p:cNvSpPr/>
            <p:nvPr/>
          </p:nvSpPr>
          <p:spPr>
            <a:xfrm>
              <a:off x="2305050" y="3924300"/>
              <a:ext cx="1809750" cy="885825"/>
            </a:xfrm>
            <a:custGeom>
              <a:avLst/>
              <a:gdLst>
                <a:gd name="connsiteX0" fmla="*/ 1809750 w 1809750"/>
                <a:gd name="connsiteY0" fmla="*/ 0 h 885825"/>
                <a:gd name="connsiteX1" fmla="*/ 0 w 1809750"/>
                <a:gd name="connsiteY1" fmla="*/ 0 h 885825"/>
                <a:gd name="connsiteX2" fmla="*/ 1571625 w 1809750"/>
                <a:gd name="connsiteY2" fmla="*/ 885825 h 885825"/>
                <a:gd name="connsiteX3" fmla="*/ 1666875 w 1809750"/>
                <a:gd name="connsiteY3" fmla="*/ 704850 h 885825"/>
                <a:gd name="connsiteX4" fmla="*/ 1733550 w 1809750"/>
                <a:gd name="connsiteY4" fmla="*/ 495300 h 885825"/>
                <a:gd name="connsiteX5" fmla="*/ 1790700 w 1809750"/>
                <a:gd name="connsiteY5" fmla="*/ 276225 h 885825"/>
                <a:gd name="connsiteX6" fmla="*/ 1809750 w 1809750"/>
                <a:gd name="connsiteY6" fmla="*/ 76200 h 885825"/>
                <a:gd name="connsiteX7" fmla="*/ 1809750 w 1809750"/>
                <a:gd name="connsiteY7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9750" h="885825">
                  <a:moveTo>
                    <a:pt x="1809750" y="0"/>
                  </a:moveTo>
                  <a:lnTo>
                    <a:pt x="0" y="0"/>
                  </a:lnTo>
                  <a:lnTo>
                    <a:pt x="1571625" y="885825"/>
                  </a:lnTo>
                  <a:lnTo>
                    <a:pt x="1666875" y="704850"/>
                  </a:lnTo>
                  <a:lnTo>
                    <a:pt x="1733550" y="495300"/>
                  </a:lnTo>
                  <a:lnTo>
                    <a:pt x="1790700" y="276225"/>
                  </a:lnTo>
                  <a:lnTo>
                    <a:pt x="1809750" y="76200"/>
                  </a:lnTo>
                  <a:lnTo>
                    <a:pt x="180975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>
              <a:off x="2776538" y="3919538"/>
              <a:ext cx="96044" cy="261937"/>
            </a:xfrm>
            <a:custGeom>
              <a:avLst/>
              <a:gdLst>
                <a:gd name="connsiteX0" fmla="*/ 61912 w 96044"/>
                <a:gd name="connsiteY0" fmla="*/ 0 h 261937"/>
                <a:gd name="connsiteX1" fmla="*/ 85725 w 96044"/>
                <a:gd name="connsiteY1" fmla="*/ 123825 h 261937"/>
                <a:gd name="connsiteX2" fmla="*/ 0 w 96044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044" h="261937">
                  <a:moveTo>
                    <a:pt x="61912" y="0"/>
                  </a:moveTo>
                  <a:cubicBezTo>
                    <a:pt x="78978" y="40084"/>
                    <a:pt x="96044" y="80169"/>
                    <a:pt x="85725" y="123825"/>
                  </a:cubicBezTo>
                  <a:cubicBezTo>
                    <a:pt x="75406" y="167481"/>
                    <a:pt x="37703" y="214709"/>
                    <a:pt x="0" y="261937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5482716"/>
            <a:ext cx="159472" cy="332234"/>
          </a:xfrm>
          <a:prstGeom prst="rect">
            <a:avLst/>
          </a:prstGeom>
          <a:noFill/>
        </p:spPr>
      </p:pic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467544" y="764704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2.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знак данной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2" name="Прямая соединительная линия 61"/>
          <p:cNvCxnSpPr>
            <a:stCxn id="53" idx="2"/>
          </p:cNvCxnSpPr>
          <p:nvPr/>
        </p:nvCxnSpPr>
        <p:spPr>
          <a:xfrm flipH="1" flipV="1">
            <a:off x="3851920" y="4725144"/>
            <a:ext cx="24755" cy="87855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599892" y="4149080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65" name="Заголовок 1"/>
          <p:cNvSpPr txBox="1">
            <a:spLocks/>
          </p:cNvSpPr>
          <p:nvPr/>
        </p:nvSpPr>
        <p:spPr>
          <a:xfrm>
            <a:off x="503548" y="1268760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3.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название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220072" y="2276872"/>
            <a:ext cx="4320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22" name="Picture 3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952836"/>
            <a:ext cx="1285875" cy="276225"/>
          </a:xfrm>
          <a:prstGeom prst="rect">
            <a:avLst/>
          </a:prstGeom>
          <a:noFill/>
        </p:spPr>
      </p:pic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Выгнутая вниз стрелка 77"/>
          <p:cNvSpPr/>
          <p:nvPr/>
        </p:nvSpPr>
        <p:spPr>
          <a:xfrm>
            <a:off x="5076056" y="2672916"/>
            <a:ext cx="2196244" cy="4680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subSp spid="_x0000_s4198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subSp spid="_x0000_s41988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subSp spid="_x0000_s41988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17919E-6 L 0.31042 -0.2973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" y="-1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subSp spid="_x0000_s4198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29">
                                            <p:subSp spid="_x0000_s41989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500"/>
                            </p:stCondLst>
                            <p:childTnLst>
                              <p:par>
                                <p:cTn id="8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 animBg="1" autoUpdateAnimBg="0"/>
      <p:bldP spid="38" grpId="0" animBg="1" autoUpdateAnimBg="0"/>
      <p:bldP spid="39" grpId="0" animBg="1" autoUpdateAnimBg="0"/>
      <p:bldP spid="40" grpId="0" animBg="1" autoUpdateAnimBg="0"/>
      <p:bldP spid="60" grpId="0" autoUpdateAnimBg="0"/>
      <p:bldP spid="64" grpId="0" autoUpdateAnimBg="0"/>
      <p:bldP spid="64" grpId="1"/>
      <p:bldP spid="64" grpId="2"/>
      <p:bldP spid="65" grpId="0" autoUpdateAnimBg="0"/>
      <p:bldP spid="66" grpId="0" animBg="1" autoUpdateAnimBg="0"/>
      <p:bldP spid="66" grpId="1" animBg="1"/>
      <p:bldP spid="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Шаг 1.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Определить четверть</a:t>
            </a:r>
            <a:endParaRPr lang="ru-RU" dirty="0"/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514350" y="2909714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300288" y="2546176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28600" y="4724226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133600" y="4754389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Century Schoolbook" pitchFamily="18" charset="0"/>
              </a:rPr>
              <a:t>0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410200" y="4738514"/>
            <a:ext cx="38100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>
                <a:latin typeface="Century Schoolbook" pitchFamily="18" charset="0"/>
              </a:rPr>
              <a:t>cos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28874" y="2365201"/>
            <a:ext cx="594953" cy="3497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entury Schoolbook" pitchFamily="18" charset="0"/>
              </a:rPr>
              <a:t>sin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7" name="Text Box 18"/>
          <p:cNvSpPr txBox="1">
            <a:spLocks noChangeArrowheads="1"/>
          </p:cNvSpPr>
          <p:nvPr/>
        </p:nvSpPr>
        <p:spPr bwMode="auto">
          <a:xfrm>
            <a:off x="4139952" y="4510608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latin typeface="Century Schoolbook" pitchFamily="18" charset="0"/>
              </a:rPr>
              <a:t>0</a:t>
            </a:r>
          </a:p>
        </p:txBody>
      </p:sp>
      <p:graphicFrame>
        <p:nvGraphicFramePr>
          <p:cNvPr id="12303" name="Object 2"/>
          <p:cNvGraphicFramePr>
            <a:graphicFrameLocks noChangeAspect="1"/>
          </p:cNvGraphicFramePr>
          <p:nvPr/>
        </p:nvGraphicFramePr>
        <p:xfrm>
          <a:off x="4139952" y="4798640"/>
          <a:ext cx="390525" cy="303212"/>
        </p:xfrm>
        <a:graphic>
          <a:graphicData uri="http://schemas.openxmlformats.org/presentationml/2006/ole">
            <p:oleObj spid="_x0000_s43010" name="Формула" r:id="rId3" imgW="228402" imgH="177646" progId="Equation.3">
              <p:embed/>
            </p:oleObj>
          </a:graphicData>
        </a:graphic>
      </p:graphicFrame>
      <p:graphicFrame>
        <p:nvGraphicFramePr>
          <p:cNvPr id="12304" name="Object 3"/>
          <p:cNvGraphicFramePr>
            <a:graphicFrameLocks noChangeAspect="1"/>
          </p:cNvGraphicFramePr>
          <p:nvPr/>
        </p:nvGraphicFramePr>
        <p:xfrm>
          <a:off x="214313" y="4436889"/>
          <a:ext cx="238125" cy="238125"/>
        </p:xfrm>
        <a:graphic>
          <a:graphicData uri="http://schemas.openxmlformats.org/presentationml/2006/ole">
            <p:oleObj spid="_x0000_s43011" name="Формула" r:id="rId4" imgW="139700" imgH="1397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781550" y="2222500"/>
          <a:ext cx="1706563" cy="460375"/>
        </p:xfrm>
        <a:graphic>
          <a:graphicData uri="http://schemas.openxmlformats.org/presentationml/2006/ole">
            <p:oleObj spid="_x0000_s43012" name="Формула" r:id="rId5" imgW="799920" imgH="215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768244" y="2268538"/>
          <a:ext cx="889000" cy="336550"/>
        </p:xfrm>
        <a:graphic>
          <a:graphicData uri="http://schemas.openxmlformats.org/presentationml/2006/ole">
            <p:oleObj spid="_x0000_s43013" name="Формула" r:id="rId6" imgW="368280" imgH="139680" progId="Equation.3">
              <p:embed/>
            </p:oleObj>
          </a:graphicData>
        </a:graphic>
      </p:graphicFrame>
      <p:graphicFrame>
        <p:nvGraphicFramePr>
          <p:cNvPr id="12313" name="Object 12"/>
          <p:cNvGraphicFramePr>
            <a:graphicFrameLocks noChangeAspect="1"/>
          </p:cNvGraphicFramePr>
          <p:nvPr/>
        </p:nvGraphicFramePr>
        <p:xfrm>
          <a:off x="3000375" y="3936826"/>
          <a:ext cx="217488" cy="280988"/>
        </p:xfrm>
        <a:graphic>
          <a:graphicData uri="http://schemas.openxmlformats.org/presentationml/2006/ole">
            <p:oleObj spid="_x0000_s43014" name="Формула" r:id="rId7" imgW="126780" imgH="164814" progId="Equation.3">
              <p:embed/>
            </p:oleObj>
          </a:graphicData>
        </a:graphic>
      </p:graphicFrame>
      <p:graphicFrame>
        <p:nvGraphicFramePr>
          <p:cNvPr id="12314" name="Object 13"/>
          <p:cNvGraphicFramePr>
            <a:graphicFrameLocks noChangeAspect="1"/>
          </p:cNvGraphicFramePr>
          <p:nvPr/>
        </p:nvGraphicFramePr>
        <p:xfrm>
          <a:off x="1325563" y="3936826"/>
          <a:ext cx="282575" cy="280988"/>
        </p:xfrm>
        <a:graphic>
          <a:graphicData uri="http://schemas.openxmlformats.org/presentationml/2006/ole">
            <p:oleObj spid="_x0000_s43015" name="Формула" r:id="rId8" imgW="164885" imgH="164885" progId="Equation.3">
              <p:embed/>
            </p:oleObj>
          </a:graphicData>
        </a:graphic>
      </p:graphicFrame>
      <p:graphicFrame>
        <p:nvGraphicFramePr>
          <p:cNvPr id="12315" name="Object 14"/>
          <p:cNvGraphicFramePr>
            <a:graphicFrameLocks noChangeAspect="1"/>
          </p:cNvGraphicFramePr>
          <p:nvPr/>
        </p:nvGraphicFramePr>
        <p:xfrm>
          <a:off x="1385888" y="5222701"/>
          <a:ext cx="369887" cy="280988"/>
        </p:xfrm>
        <a:graphic>
          <a:graphicData uri="http://schemas.openxmlformats.org/presentationml/2006/ole">
            <p:oleObj spid="_x0000_s43016" name="Формула" r:id="rId9" imgW="215619" imgH="164885" progId="Equation.3">
              <p:embed/>
            </p:oleObj>
          </a:graphicData>
        </a:graphic>
      </p:graphicFrame>
      <p:graphicFrame>
        <p:nvGraphicFramePr>
          <p:cNvPr id="12316" name="Object 15"/>
          <p:cNvGraphicFramePr>
            <a:graphicFrameLocks noChangeAspect="1"/>
          </p:cNvGraphicFramePr>
          <p:nvPr/>
        </p:nvGraphicFramePr>
        <p:xfrm>
          <a:off x="2814638" y="5213176"/>
          <a:ext cx="369887" cy="301625"/>
        </p:xfrm>
        <a:graphic>
          <a:graphicData uri="http://schemas.openxmlformats.org/presentationml/2006/ole">
            <p:oleObj spid="_x0000_s43017" name="Формула" r:id="rId10" imgW="215619" imgH="177569" progId="Equation.3">
              <p:embed/>
            </p:oleObj>
          </a:graphicData>
        </a:graphic>
      </p:graphicFrame>
      <p:sp>
        <p:nvSpPr>
          <p:cNvPr id="36" name="Полилиния 552"/>
          <p:cNvSpPr>
            <a:spLocks noChangeArrowheads="1"/>
          </p:cNvSpPr>
          <p:nvPr/>
        </p:nvSpPr>
        <p:spPr bwMode="auto">
          <a:xfrm>
            <a:off x="23037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38" name="Полилиния 552"/>
          <p:cNvSpPr>
            <a:spLocks noChangeArrowheads="1"/>
          </p:cNvSpPr>
          <p:nvPr/>
        </p:nvSpPr>
        <p:spPr bwMode="auto">
          <a:xfrm flipH="1">
            <a:off x="5035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grpSp>
        <p:nvGrpSpPr>
          <p:cNvPr id="3" name="Группа 55"/>
          <p:cNvGrpSpPr/>
          <p:nvPr/>
        </p:nvGrpSpPr>
        <p:grpSpPr>
          <a:xfrm flipH="1" flipV="1">
            <a:off x="503548" y="3825044"/>
            <a:ext cx="1809750" cy="890587"/>
            <a:chOff x="2305050" y="3919538"/>
            <a:chExt cx="1809750" cy="890587"/>
          </a:xfrm>
        </p:grpSpPr>
        <p:sp>
          <p:nvSpPr>
            <p:cNvPr id="53" name="Полилиния 52"/>
            <p:cNvSpPr/>
            <p:nvPr/>
          </p:nvSpPr>
          <p:spPr>
            <a:xfrm>
              <a:off x="2305050" y="3924300"/>
              <a:ext cx="1809750" cy="885825"/>
            </a:xfrm>
            <a:custGeom>
              <a:avLst/>
              <a:gdLst>
                <a:gd name="connsiteX0" fmla="*/ 1809750 w 1809750"/>
                <a:gd name="connsiteY0" fmla="*/ 0 h 885825"/>
                <a:gd name="connsiteX1" fmla="*/ 0 w 1809750"/>
                <a:gd name="connsiteY1" fmla="*/ 0 h 885825"/>
                <a:gd name="connsiteX2" fmla="*/ 1571625 w 1809750"/>
                <a:gd name="connsiteY2" fmla="*/ 885825 h 885825"/>
                <a:gd name="connsiteX3" fmla="*/ 1666875 w 1809750"/>
                <a:gd name="connsiteY3" fmla="*/ 704850 h 885825"/>
                <a:gd name="connsiteX4" fmla="*/ 1733550 w 1809750"/>
                <a:gd name="connsiteY4" fmla="*/ 495300 h 885825"/>
                <a:gd name="connsiteX5" fmla="*/ 1790700 w 1809750"/>
                <a:gd name="connsiteY5" fmla="*/ 276225 h 885825"/>
                <a:gd name="connsiteX6" fmla="*/ 1809750 w 1809750"/>
                <a:gd name="connsiteY6" fmla="*/ 76200 h 885825"/>
                <a:gd name="connsiteX7" fmla="*/ 1809750 w 1809750"/>
                <a:gd name="connsiteY7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9750" h="885825">
                  <a:moveTo>
                    <a:pt x="1809750" y="0"/>
                  </a:moveTo>
                  <a:lnTo>
                    <a:pt x="0" y="0"/>
                  </a:lnTo>
                  <a:lnTo>
                    <a:pt x="1571625" y="885825"/>
                  </a:lnTo>
                  <a:lnTo>
                    <a:pt x="1666875" y="704850"/>
                  </a:lnTo>
                  <a:lnTo>
                    <a:pt x="1733550" y="495300"/>
                  </a:lnTo>
                  <a:lnTo>
                    <a:pt x="1790700" y="276225"/>
                  </a:lnTo>
                  <a:lnTo>
                    <a:pt x="1809750" y="76200"/>
                  </a:lnTo>
                  <a:lnTo>
                    <a:pt x="180975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>
              <a:off x="2776538" y="3919538"/>
              <a:ext cx="96044" cy="261937"/>
            </a:xfrm>
            <a:custGeom>
              <a:avLst/>
              <a:gdLst>
                <a:gd name="connsiteX0" fmla="*/ 61912 w 96044"/>
                <a:gd name="connsiteY0" fmla="*/ 0 h 261937"/>
                <a:gd name="connsiteX1" fmla="*/ 85725 w 96044"/>
                <a:gd name="connsiteY1" fmla="*/ 123825 h 261937"/>
                <a:gd name="connsiteX2" fmla="*/ 0 w 96044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044" h="261937">
                  <a:moveTo>
                    <a:pt x="61912" y="0"/>
                  </a:moveTo>
                  <a:cubicBezTo>
                    <a:pt x="78978" y="40084"/>
                    <a:pt x="96044" y="80169"/>
                    <a:pt x="85725" y="123825"/>
                  </a:cubicBezTo>
                  <a:cubicBezTo>
                    <a:pt x="75406" y="167481"/>
                    <a:pt x="37703" y="214709"/>
                    <a:pt x="0" y="261937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3573016"/>
            <a:ext cx="159472" cy="332234"/>
          </a:xfrm>
          <a:prstGeom prst="rect">
            <a:avLst/>
          </a:prstGeom>
          <a:noFill/>
        </p:spPr>
      </p:pic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467544" y="764704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2.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знак данной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2" name="Прямая соединительная линия 61"/>
          <p:cNvCxnSpPr>
            <a:stCxn id="53" idx="2"/>
          </p:cNvCxnSpPr>
          <p:nvPr/>
        </p:nvCxnSpPr>
        <p:spPr>
          <a:xfrm>
            <a:off x="741673" y="3825044"/>
            <a:ext cx="13903" cy="9001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03548" y="4509120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-</a:t>
            </a:r>
            <a:endParaRPr lang="ru-RU" sz="3200" dirty="0"/>
          </a:p>
        </p:txBody>
      </p:sp>
      <p:sp>
        <p:nvSpPr>
          <p:cNvPr id="65" name="Заголовок 1"/>
          <p:cNvSpPr txBox="1">
            <a:spLocks/>
          </p:cNvSpPr>
          <p:nvPr/>
        </p:nvSpPr>
        <p:spPr>
          <a:xfrm>
            <a:off x="503548" y="1268760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3.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название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220072" y="2276872"/>
            <a:ext cx="4320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22" name="Picture 3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952836"/>
            <a:ext cx="1285875" cy="276225"/>
          </a:xfrm>
          <a:prstGeom prst="rect">
            <a:avLst/>
          </a:prstGeom>
          <a:noFill/>
        </p:spPr>
      </p:pic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Выгнутая вниз стрелка 77"/>
          <p:cNvSpPr/>
          <p:nvPr/>
        </p:nvSpPr>
        <p:spPr>
          <a:xfrm>
            <a:off x="5076056" y="2672916"/>
            <a:ext cx="2196244" cy="4680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subSp spid="_x0000_s4301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subSp spid="_x0000_s43012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subSp spid="_x0000_s43012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7.40741E-7 L 0.64965 -0.35532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subSp spid="_x0000_s4301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29">
                                            <p:subSp spid="_x0000_s43013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 animBg="1" autoUpdateAnimBg="0"/>
      <p:bldP spid="38" grpId="0" animBg="1" autoUpdateAnimBg="0"/>
      <p:bldP spid="60" grpId="0" autoUpdateAnimBg="0"/>
      <p:bldP spid="64" grpId="0" autoUpdateAnimBg="0"/>
      <p:bldP spid="64" grpId="1"/>
      <p:bldP spid="65" grpId="0" autoUpdateAnimBg="0"/>
      <p:bldP spid="66" grpId="0" animBg="1" autoUpdateAnimBg="0"/>
      <p:bldP spid="66" grpId="1" animBg="1"/>
      <p:bldP spid="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Шаг 1.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Определить четверть</a:t>
            </a:r>
            <a:endParaRPr lang="ru-RU" dirty="0"/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514350" y="2909714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300288" y="2546176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28600" y="4724226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133600" y="4754389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Century Schoolbook" pitchFamily="18" charset="0"/>
              </a:rPr>
              <a:t>0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410200" y="4738514"/>
            <a:ext cx="38100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>
                <a:latin typeface="Century Schoolbook" pitchFamily="18" charset="0"/>
              </a:rPr>
              <a:t>cos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28874" y="2365201"/>
            <a:ext cx="522945" cy="3497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entury Schoolbook" pitchFamily="18" charset="0"/>
              </a:rPr>
              <a:t>sin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7" name="Text Box 18"/>
          <p:cNvSpPr txBox="1">
            <a:spLocks noChangeArrowheads="1"/>
          </p:cNvSpPr>
          <p:nvPr/>
        </p:nvSpPr>
        <p:spPr bwMode="auto">
          <a:xfrm>
            <a:off x="4139952" y="4510608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latin typeface="Century Schoolbook" pitchFamily="18" charset="0"/>
              </a:rPr>
              <a:t>0</a:t>
            </a:r>
          </a:p>
        </p:txBody>
      </p:sp>
      <p:graphicFrame>
        <p:nvGraphicFramePr>
          <p:cNvPr id="12303" name="Object 2"/>
          <p:cNvGraphicFramePr>
            <a:graphicFrameLocks noChangeAspect="1"/>
          </p:cNvGraphicFramePr>
          <p:nvPr/>
        </p:nvGraphicFramePr>
        <p:xfrm>
          <a:off x="4139952" y="4798640"/>
          <a:ext cx="390525" cy="303212"/>
        </p:xfrm>
        <a:graphic>
          <a:graphicData uri="http://schemas.openxmlformats.org/presentationml/2006/ole">
            <p:oleObj spid="_x0000_s44034" name="Формула" r:id="rId3" imgW="228402" imgH="177646" progId="Equation.3">
              <p:embed/>
            </p:oleObj>
          </a:graphicData>
        </a:graphic>
      </p:graphicFrame>
      <p:graphicFrame>
        <p:nvGraphicFramePr>
          <p:cNvPr id="12304" name="Object 3"/>
          <p:cNvGraphicFramePr>
            <a:graphicFrameLocks noChangeAspect="1"/>
          </p:cNvGraphicFramePr>
          <p:nvPr/>
        </p:nvGraphicFramePr>
        <p:xfrm>
          <a:off x="214313" y="4436889"/>
          <a:ext cx="238125" cy="238125"/>
        </p:xfrm>
        <a:graphic>
          <a:graphicData uri="http://schemas.openxmlformats.org/presentationml/2006/ole">
            <p:oleObj spid="_x0000_s44035" name="Формула" r:id="rId4" imgW="139700" imgH="1397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781550" y="2222500"/>
          <a:ext cx="1706563" cy="460375"/>
        </p:xfrm>
        <a:graphic>
          <a:graphicData uri="http://schemas.openxmlformats.org/presentationml/2006/ole">
            <p:oleObj spid="_x0000_s44036" name="Формула" r:id="rId5" imgW="799920" imgH="215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696236" y="2300362"/>
          <a:ext cx="889000" cy="336550"/>
        </p:xfrm>
        <a:graphic>
          <a:graphicData uri="http://schemas.openxmlformats.org/presentationml/2006/ole">
            <p:oleObj spid="_x0000_s44037" name="Формула" r:id="rId6" imgW="368280" imgH="139680" progId="Equation.3">
              <p:embed/>
            </p:oleObj>
          </a:graphicData>
        </a:graphic>
      </p:graphicFrame>
      <p:graphicFrame>
        <p:nvGraphicFramePr>
          <p:cNvPr id="12313" name="Object 12"/>
          <p:cNvGraphicFramePr>
            <a:graphicFrameLocks noChangeAspect="1"/>
          </p:cNvGraphicFramePr>
          <p:nvPr/>
        </p:nvGraphicFramePr>
        <p:xfrm>
          <a:off x="3000375" y="3936826"/>
          <a:ext cx="217488" cy="280988"/>
        </p:xfrm>
        <a:graphic>
          <a:graphicData uri="http://schemas.openxmlformats.org/presentationml/2006/ole">
            <p:oleObj spid="_x0000_s44038" name="Формула" r:id="rId7" imgW="126780" imgH="164814" progId="Equation.3">
              <p:embed/>
            </p:oleObj>
          </a:graphicData>
        </a:graphic>
      </p:graphicFrame>
      <p:graphicFrame>
        <p:nvGraphicFramePr>
          <p:cNvPr id="12314" name="Object 13"/>
          <p:cNvGraphicFramePr>
            <a:graphicFrameLocks noChangeAspect="1"/>
          </p:cNvGraphicFramePr>
          <p:nvPr/>
        </p:nvGraphicFramePr>
        <p:xfrm>
          <a:off x="1325563" y="3936826"/>
          <a:ext cx="282575" cy="280988"/>
        </p:xfrm>
        <a:graphic>
          <a:graphicData uri="http://schemas.openxmlformats.org/presentationml/2006/ole">
            <p:oleObj spid="_x0000_s44039" name="Формула" r:id="rId8" imgW="164885" imgH="164885" progId="Equation.3">
              <p:embed/>
            </p:oleObj>
          </a:graphicData>
        </a:graphic>
      </p:graphicFrame>
      <p:graphicFrame>
        <p:nvGraphicFramePr>
          <p:cNvPr id="12315" name="Object 14"/>
          <p:cNvGraphicFramePr>
            <a:graphicFrameLocks noChangeAspect="1"/>
          </p:cNvGraphicFramePr>
          <p:nvPr/>
        </p:nvGraphicFramePr>
        <p:xfrm>
          <a:off x="1385888" y="5222701"/>
          <a:ext cx="369887" cy="280988"/>
        </p:xfrm>
        <a:graphic>
          <a:graphicData uri="http://schemas.openxmlformats.org/presentationml/2006/ole">
            <p:oleObj spid="_x0000_s44040" name="Формула" r:id="rId9" imgW="215619" imgH="164885" progId="Equation.3">
              <p:embed/>
            </p:oleObj>
          </a:graphicData>
        </a:graphic>
      </p:graphicFrame>
      <p:graphicFrame>
        <p:nvGraphicFramePr>
          <p:cNvPr id="12316" name="Object 15"/>
          <p:cNvGraphicFramePr>
            <a:graphicFrameLocks noChangeAspect="1"/>
          </p:cNvGraphicFramePr>
          <p:nvPr/>
        </p:nvGraphicFramePr>
        <p:xfrm>
          <a:off x="2814638" y="5213176"/>
          <a:ext cx="369887" cy="301625"/>
        </p:xfrm>
        <a:graphic>
          <a:graphicData uri="http://schemas.openxmlformats.org/presentationml/2006/ole">
            <p:oleObj spid="_x0000_s44041" name="Формула" r:id="rId10" imgW="215619" imgH="177569" progId="Equation.3">
              <p:embed/>
            </p:oleObj>
          </a:graphicData>
        </a:graphic>
      </p:graphicFrame>
      <p:sp>
        <p:nvSpPr>
          <p:cNvPr id="36" name="Полилиния 552"/>
          <p:cNvSpPr>
            <a:spLocks noChangeArrowheads="1"/>
          </p:cNvSpPr>
          <p:nvPr/>
        </p:nvSpPr>
        <p:spPr bwMode="auto">
          <a:xfrm>
            <a:off x="23037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38" name="Полилиния 552"/>
          <p:cNvSpPr>
            <a:spLocks noChangeArrowheads="1"/>
          </p:cNvSpPr>
          <p:nvPr/>
        </p:nvSpPr>
        <p:spPr bwMode="auto">
          <a:xfrm flipH="1">
            <a:off x="5035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grpSp>
        <p:nvGrpSpPr>
          <p:cNvPr id="3" name="Группа 55"/>
          <p:cNvGrpSpPr/>
          <p:nvPr/>
        </p:nvGrpSpPr>
        <p:grpSpPr>
          <a:xfrm flipH="1">
            <a:off x="539552" y="4725144"/>
            <a:ext cx="1809750" cy="890587"/>
            <a:chOff x="2305050" y="3919538"/>
            <a:chExt cx="1809750" cy="890587"/>
          </a:xfrm>
        </p:grpSpPr>
        <p:sp>
          <p:nvSpPr>
            <p:cNvPr id="53" name="Полилиния 52"/>
            <p:cNvSpPr/>
            <p:nvPr/>
          </p:nvSpPr>
          <p:spPr>
            <a:xfrm>
              <a:off x="2305050" y="3924300"/>
              <a:ext cx="1809750" cy="885825"/>
            </a:xfrm>
            <a:custGeom>
              <a:avLst/>
              <a:gdLst>
                <a:gd name="connsiteX0" fmla="*/ 1809750 w 1809750"/>
                <a:gd name="connsiteY0" fmla="*/ 0 h 885825"/>
                <a:gd name="connsiteX1" fmla="*/ 0 w 1809750"/>
                <a:gd name="connsiteY1" fmla="*/ 0 h 885825"/>
                <a:gd name="connsiteX2" fmla="*/ 1571625 w 1809750"/>
                <a:gd name="connsiteY2" fmla="*/ 885825 h 885825"/>
                <a:gd name="connsiteX3" fmla="*/ 1666875 w 1809750"/>
                <a:gd name="connsiteY3" fmla="*/ 704850 h 885825"/>
                <a:gd name="connsiteX4" fmla="*/ 1733550 w 1809750"/>
                <a:gd name="connsiteY4" fmla="*/ 495300 h 885825"/>
                <a:gd name="connsiteX5" fmla="*/ 1790700 w 1809750"/>
                <a:gd name="connsiteY5" fmla="*/ 276225 h 885825"/>
                <a:gd name="connsiteX6" fmla="*/ 1809750 w 1809750"/>
                <a:gd name="connsiteY6" fmla="*/ 76200 h 885825"/>
                <a:gd name="connsiteX7" fmla="*/ 1809750 w 1809750"/>
                <a:gd name="connsiteY7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9750" h="885825">
                  <a:moveTo>
                    <a:pt x="1809750" y="0"/>
                  </a:moveTo>
                  <a:lnTo>
                    <a:pt x="0" y="0"/>
                  </a:lnTo>
                  <a:lnTo>
                    <a:pt x="1571625" y="885825"/>
                  </a:lnTo>
                  <a:lnTo>
                    <a:pt x="1666875" y="704850"/>
                  </a:lnTo>
                  <a:lnTo>
                    <a:pt x="1733550" y="495300"/>
                  </a:lnTo>
                  <a:lnTo>
                    <a:pt x="1790700" y="276225"/>
                  </a:lnTo>
                  <a:lnTo>
                    <a:pt x="1809750" y="76200"/>
                  </a:lnTo>
                  <a:lnTo>
                    <a:pt x="180975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>
              <a:off x="2776538" y="3919538"/>
              <a:ext cx="96044" cy="261937"/>
            </a:xfrm>
            <a:custGeom>
              <a:avLst/>
              <a:gdLst>
                <a:gd name="connsiteX0" fmla="*/ 61912 w 96044"/>
                <a:gd name="connsiteY0" fmla="*/ 0 h 261937"/>
                <a:gd name="connsiteX1" fmla="*/ 85725 w 96044"/>
                <a:gd name="connsiteY1" fmla="*/ 123825 h 261937"/>
                <a:gd name="connsiteX2" fmla="*/ 0 w 96044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044" h="261937">
                  <a:moveTo>
                    <a:pt x="61912" y="0"/>
                  </a:moveTo>
                  <a:cubicBezTo>
                    <a:pt x="78978" y="40084"/>
                    <a:pt x="96044" y="80169"/>
                    <a:pt x="85725" y="123825"/>
                  </a:cubicBezTo>
                  <a:cubicBezTo>
                    <a:pt x="75406" y="167481"/>
                    <a:pt x="37703" y="214709"/>
                    <a:pt x="0" y="261937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3548" y="5553236"/>
            <a:ext cx="159472" cy="332234"/>
          </a:xfrm>
          <a:prstGeom prst="rect">
            <a:avLst/>
          </a:prstGeom>
          <a:noFill/>
        </p:spPr>
      </p:pic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467544" y="764704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2.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знак данной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755576" y="4725144"/>
            <a:ext cx="13903" cy="9001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78670" y="4248381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-</a:t>
            </a:r>
            <a:endParaRPr lang="ru-RU" sz="3200" dirty="0"/>
          </a:p>
        </p:txBody>
      </p:sp>
      <p:sp>
        <p:nvSpPr>
          <p:cNvPr id="65" name="Заголовок 1"/>
          <p:cNvSpPr txBox="1">
            <a:spLocks/>
          </p:cNvSpPr>
          <p:nvPr/>
        </p:nvSpPr>
        <p:spPr>
          <a:xfrm>
            <a:off x="503548" y="1268760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3.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название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220072" y="2276872"/>
            <a:ext cx="4320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22" name="Picture 3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952836"/>
            <a:ext cx="1285875" cy="276225"/>
          </a:xfrm>
          <a:prstGeom prst="rect">
            <a:avLst/>
          </a:prstGeom>
          <a:noFill/>
        </p:spPr>
      </p:pic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Выгнутая вниз стрелка 77"/>
          <p:cNvSpPr/>
          <p:nvPr/>
        </p:nvSpPr>
        <p:spPr>
          <a:xfrm>
            <a:off x="5076056" y="2672916"/>
            <a:ext cx="2196244" cy="4680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subSp spid="_x0000_s4403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subSp spid="_x0000_s44036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subSp spid="_x0000_s44036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96296E-6 L 0.63177 -0.3037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" y="-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1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subSp spid="_x0000_s44037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29">
                                            <p:subSp spid="_x0000_s44037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 animBg="1" autoUpdateAnimBg="0"/>
      <p:bldP spid="38" grpId="0" animBg="1" autoUpdateAnimBg="0"/>
      <p:bldP spid="60" grpId="0" autoUpdateAnimBg="0"/>
      <p:bldP spid="64" grpId="0" autoUpdateAnimBg="0"/>
      <p:bldP spid="64" grpId="1"/>
      <p:bldP spid="65" grpId="0" autoUpdateAnimBg="0"/>
      <p:bldP spid="66" grpId="0" animBg="1" autoUpdateAnimBg="0"/>
      <p:bldP spid="66" grpId="1" animBg="1"/>
      <p:bldP spid="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Шаг 1.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Определить четверть</a:t>
            </a:r>
            <a:endParaRPr lang="ru-RU" dirty="0"/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514350" y="2909714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300288" y="2546176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28600" y="4724226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133600" y="4754389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Century Schoolbook" pitchFamily="18" charset="0"/>
              </a:rPr>
              <a:t>0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410200" y="4738514"/>
            <a:ext cx="38100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>
                <a:latin typeface="Century Schoolbook" pitchFamily="18" charset="0"/>
              </a:rPr>
              <a:t>cos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28874" y="2365201"/>
            <a:ext cx="522945" cy="3497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entury Schoolbook" pitchFamily="18" charset="0"/>
              </a:rPr>
              <a:t>sin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7" name="Text Box 18"/>
          <p:cNvSpPr txBox="1">
            <a:spLocks noChangeArrowheads="1"/>
          </p:cNvSpPr>
          <p:nvPr/>
        </p:nvSpPr>
        <p:spPr bwMode="auto">
          <a:xfrm>
            <a:off x="4139952" y="4510608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latin typeface="Century Schoolbook" pitchFamily="18" charset="0"/>
              </a:rPr>
              <a:t>0</a:t>
            </a:r>
          </a:p>
        </p:txBody>
      </p:sp>
      <p:graphicFrame>
        <p:nvGraphicFramePr>
          <p:cNvPr id="12303" name="Object 2"/>
          <p:cNvGraphicFramePr>
            <a:graphicFrameLocks noChangeAspect="1"/>
          </p:cNvGraphicFramePr>
          <p:nvPr/>
        </p:nvGraphicFramePr>
        <p:xfrm>
          <a:off x="4139952" y="4798640"/>
          <a:ext cx="390525" cy="303212"/>
        </p:xfrm>
        <a:graphic>
          <a:graphicData uri="http://schemas.openxmlformats.org/presentationml/2006/ole">
            <p:oleObj spid="_x0000_s45058" name="Формула" r:id="rId3" imgW="228402" imgH="177646" progId="Equation.3">
              <p:embed/>
            </p:oleObj>
          </a:graphicData>
        </a:graphic>
      </p:graphicFrame>
      <p:graphicFrame>
        <p:nvGraphicFramePr>
          <p:cNvPr id="12304" name="Object 3"/>
          <p:cNvGraphicFramePr>
            <a:graphicFrameLocks noChangeAspect="1"/>
          </p:cNvGraphicFramePr>
          <p:nvPr/>
        </p:nvGraphicFramePr>
        <p:xfrm>
          <a:off x="214313" y="4436889"/>
          <a:ext cx="238125" cy="238125"/>
        </p:xfrm>
        <a:graphic>
          <a:graphicData uri="http://schemas.openxmlformats.org/presentationml/2006/ole">
            <p:oleObj spid="_x0000_s45059" name="Формула" r:id="rId4" imgW="139700" imgH="1397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862513" y="2222500"/>
          <a:ext cx="1544637" cy="460375"/>
        </p:xfrm>
        <a:graphic>
          <a:graphicData uri="http://schemas.openxmlformats.org/presentationml/2006/ole">
            <p:oleObj spid="_x0000_s45060" name="Формула" r:id="rId5" imgW="723600" imgH="215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552220" y="2276872"/>
          <a:ext cx="674688" cy="428625"/>
        </p:xfrm>
        <a:graphic>
          <a:graphicData uri="http://schemas.openxmlformats.org/presentationml/2006/ole">
            <p:oleObj spid="_x0000_s45061" name="Формула" r:id="rId6" imgW="279360" imgH="177480" progId="Equation.3">
              <p:embed/>
            </p:oleObj>
          </a:graphicData>
        </a:graphic>
      </p:graphicFrame>
      <p:graphicFrame>
        <p:nvGraphicFramePr>
          <p:cNvPr id="12313" name="Object 12"/>
          <p:cNvGraphicFramePr>
            <a:graphicFrameLocks noChangeAspect="1"/>
          </p:cNvGraphicFramePr>
          <p:nvPr/>
        </p:nvGraphicFramePr>
        <p:xfrm>
          <a:off x="3000375" y="3936826"/>
          <a:ext cx="217488" cy="280988"/>
        </p:xfrm>
        <a:graphic>
          <a:graphicData uri="http://schemas.openxmlformats.org/presentationml/2006/ole">
            <p:oleObj spid="_x0000_s45062" name="Формула" r:id="rId7" imgW="126780" imgH="164814" progId="Equation.3">
              <p:embed/>
            </p:oleObj>
          </a:graphicData>
        </a:graphic>
      </p:graphicFrame>
      <p:graphicFrame>
        <p:nvGraphicFramePr>
          <p:cNvPr id="12314" name="Object 13"/>
          <p:cNvGraphicFramePr>
            <a:graphicFrameLocks noChangeAspect="1"/>
          </p:cNvGraphicFramePr>
          <p:nvPr/>
        </p:nvGraphicFramePr>
        <p:xfrm>
          <a:off x="1325563" y="3936826"/>
          <a:ext cx="282575" cy="280988"/>
        </p:xfrm>
        <a:graphic>
          <a:graphicData uri="http://schemas.openxmlformats.org/presentationml/2006/ole">
            <p:oleObj spid="_x0000_s45063" name="Формула" r:id="rId8" imgW="164885" imgH="164885" progId="Equation.3">
              <p:embed/>
            </p:oleObj>
          </a:graphicData>
        </a:graphic>
      </p:graphicFrame>
      <p:graphicFrame>
        <p:nvGraphicFramePr>
          <p:cNvPr id="12315" name="Object 14"/>
          <p:cNvGraphicFramePr>
            <a:graphicFrameLocks noChangeAspect="1"/>
          </p:cNvGraphicFramePr>
          <p:nvPr/>
        </p:nvGraphicFramePr>
        <p:xfrm>
          <a:off x="1385888" y="5222701"/>
          <a:ext cx="369887" cy="280988"/>
        </p:xfrm>
        <a:graphic>
          <a:graphicData uri="http://schemas.openxmlformats.org/presentationml/2006/ole">
            <p:oleObj spid="_x0000_s45064" name="Формула" r:id="rId9" imgW="215619" imgH="164885" progId="Equation.3">
              <p:embed/>
            </p:oleObj>
          </a:graphicData>
        </a:graphic>
      </p:graphicFrame>
      <p:graphicFrame>
        <p:nvGraphicFramePr>
          <p:cNvPr id="12316" name="Object 15"/>
          <p:cNvGraphicFramePr>
            <a:graphicFrameLocks noChangeAspect="1"/>
          </p:cNvGraphicFramePr>
          <p:nvPr/>
        </p:nvGraphicFramePr>
        <p:xfrm>
          <a:off x="2814638" y="5213176"/>
          <a:ext cx="369887" cy="301625"/>
        </p:xfrm>
        <a:graphic>
          <a:graphicData uri="http://schemas.openxmlformats.org/presentationml/2006/ole">
            <p:oleObj spid="_x0000_s45065" name="Формула" r:id="rId10" imgW="215619" imgH="177569" progId="Equation.3">
              <p:embed/>
            </p:oleObj>
          </a:graphicData>
        </a:graphic>
      </p:graphicFrame>
      <p:sp>
        <p:nvSpPr>
          <p:cNvPr id="36" name="Полилиния 552"/>
          <p:cNvSpPr>
            <a:spLocks noChangeArrowheads="1"/>
          </p:cNvSpPr>
          <p:nvPr/>
        </p:nvSpPr>
        <p:spPr bwMode="auto">
          <a:xfrm>
            <a:off x="23037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38" name="Полилиния 552"/>
          <p:cNvSpPr>
            <a:spLocks noChangeArrowheads="1"/>
          </p:cNvSpPr>
          <p:nvPr/>
        </p:nvSpPr>
        <p:spPr bwMode="auto">
          <a:xfrm flipH="1">
            <a:off x="5035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grpSp>
        <p:nvGrpSpPr>
          <p:cNvPr id="3" name="Группа 55"/>
          <p:cNvGrpSpPr/>
          <p:nvPr/>
        </p:nvGrpSpPr>
        <p:grpSpPr>
          <a:xfrm flipH="1">
            <a:off x="539552" y="4725144"/>
            <a:ext cx="1809750" cy="890587"/>
            <a:chOff x="2305050" y="3919538"/>
            <a:chExt cx="1809750" cy="890587"/>
          </a:xfrm>
        </p:grpSpPr>
        <p:sp>
          <p:nvSpPr>
            <p:cNvPr id="53" name="Полилиния 52"/>
            <p:cNvSpPr/>
            <p:nvPr/>
          </p:nvSpPr>
          <p:spPr>
            <a:xfrm>
              <a:off x="2305050" y="3924300"/>
              <a:ext cx="1809750" cy="885825"/>
            </a:xfrm>
            <a:custGeom>
              <a:avLst/>
              <a:gdLst>
                <a:gd name="connsiteX0" fmla="*/ 1809750 w 1809750"/>
                <a:gd name="connsiteY0" fmla="*/ 0 h 885825"/>
                <a:gd name="connsiteX1" fmla="*/ 0 w 1809750"/>
                <a:gd name="connsiteY1" fmla="*/ 0 h 885825"/>
                <a:gd name="connsiteX2" fmla="*/ 1571625 w 1809750"/>
                <a:gd name="connsiteY2" fmla="*/ 885825 h 885825"/>
                <a:gd name="connsiteX3" fmla="*/ 1666875 w 1809750"/>
                <a:gd name="connsiteY3" fmla="*/ 704850 h 885825"/>
                <a:gd name="connsiteX4" fmla="*/ 1733550 w 1809750"/>
                <a:gd name="connsiteY4" fmla="*/ 495300 h 885825"/>
                <a:gd name="connsiteX5" fmla="*/ 1790700 w 1809750"/>
                <a:gd name="connsiteY5" fmla="*/ 276225 h 885825"/>
                <a:gd name="connsiteX6" fmla="*/ 1809750 w 1809750"/>
                <a:gd name="connsiteY6" fmla="*/ 76200 h 885825"/>
                <a:gd name="connsiteX7" fmla="*/ 1809750 w 1809750"/>
                <a:gd name="connsiteY7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9750" h="885825">
                  <a:moveTo>
                    <a:pt x="1809750" y="0"/>
                  </a:moveTo>
                  <a:lnTo>
                    <a:pt x="0" y="0"/>
                  </a:lnTo>
                  <a:lnTo>
                    <a:pt x="1571625" y="885825"/>
                  </a:lnTo>
                  <a:lnTo>
                    <a:pt x="1666875" y="704850"/>
                  </a:lnTo>
                  <a:lnTo>
                    <a:pt x="1733550" y="495300"/>
                  </a:lnTo>
                  <a:lnTo>
                    <a:pt x="1790700" y="276225"/>
                  </a:lnTo>
                  <a:lnTo>
                    <a:pt x="1809750" y="76200"/>
                  </a:lnTo>
                  <a:lnTo>
                    <a:pt x="180975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>
              <a:off x="2776538" y="3919538"/>
              <a:ext cx="96044" cy="261937"/>
            </a:xfrm>
            <a:custGeom>
              <a:avLst/>
              <a:gdLst>
                <a:gd name="connsiteX0" fmla="*/ 61912 w 96044"/>
                <a:gd name="connsiteY0" fmla="*/ 0 h 261937"/>
                <a:gd name="connsiteX1" fmla="*/ 85725 w 96044"/>
                <a:gd name="connsiteY1" fmla="*/ 123825 h 261937"/>
                <a:gd name="connsiteX2" fmla="*/ 0 w 96044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044" h="261937">
                  <a:moveTo>
                    <a:pt x="61912" y="0"/>
                  </a:moveTo>
                  <a:cubicBezTo>
                    <a:pt x="78978" y="40084"/>
                    <a:pt x="96044" y="80169"/>
                    <a:pt x="85725" y="123825"/>
                  </a:cubicBezTo>
                  <a:cubicBezTo>
                    <a:pt x="75406" y="167481"/>
                    <a:pt x="37703" y="214709"/>
                    <a:pt x="0" y="261937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3548" y="5553236"/>
            <a:ext cx="159472" cy="332234"/>
          </a:xfrm>
          <a:prstGeom prst="rect">
            <a:avLst/>
          </a:prstGeom>
          <a:noFill/>
        </p:spPr>
      </p:pic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467544" y="764704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2.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знак данной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03948" y="3320988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+</a:t>
            </a:r>
            <a:endParaRPr lang="ru-RU" sz="3200" dirty="0"/>
          </a:p>
        </p:txBody>
      </p:sp>
      <p:sp>
        <p:nvSpPr>
          <p:cNvPr id="65" name="Заголовок 1"/>
          <p:cNvSpPr txBox="1">
            <a:spLocks/>
          </p:cNvSpPr>
          <p:nvPr/>
        </p:nvSpPr>
        <p:spPr>
          <a:xfrm>
            <a:off x="503548" y="1268760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3.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название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220072" y="2276872"/>
            <a:ext cx="4320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22" name="Picture 3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952836"/>
            <a:ext cx="1285875" cy="276225"/>
          </a:xfrm>
          <a:prstGeom prst="rect">
            <a:avLst/>
          </a:prstGeom>
          <a:noFill/>
        </p:spPr>
      </p:pic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Выгнутая вниз стрелка 77"/>
          <p:cNvSpPr/>
          <p:nvPr/>
        </p:nvSpPr>
        <p:spPr>
          <a:xfrm>
            <a:off x="5076056" y="2672916"/>
            <a:ext cx="2196244" cy="4680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4103948" y="2564904"/>
            <a:ext cx="0" cy="41044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3707904" y="2348880"/>
            <a:ext cx="522945" cy="3497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>
                <a:latin typeface="Century Schoolbook" pitchFamily="18" charset="0"/>
              </a:rPr>
              <a:t>tg</a:t>
            </a:r>
            <a:endParaRPr lang="ru-RU" i="1" dirty="0">
              <a:latin typeface="Century Schoolbook" pitchFamily="18" charset="0"/>
            </a:endParaRPr>
          </a:p>
        </p:txBody>
      </p:sp>
      <p:cxnSp>
        <p:nvCxnSpPr>
          <p:cNvPr id="41" name="Прямая соединительная линия 40"/>
          <p:cNvCxnSpPr>
            <a:stCxn id="53" idx="2"/>
          </p:cNvCxnSpPr>
          <p:nvPr/>
        </p:nvCxnSpPr>
        <p:spPr>
          <a:xfrm flipV="1">
            <a:off x="777677" y="3681028"/>
            <a:ext cx="3326271" cy="19347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subSp spid="_x0000_s45060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subSp spid="_x0000_s45060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subSp spid="_x0000_s45060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85185E-6 L 0.23264 -0.1738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-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5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500"/>
                            </p:stCondLst>
                            <p:childTnLst>
                              <p:par>
                                <p:cTn id="6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5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subSp spid="_x0000_s4506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29">
                                            <p:subSp spid="_x0000_s4506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000"/>
                            </p:stCondLst>
                            <p:childTnLst>
                              <p:par>
                                <p:cTn id="7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 animBg="1" autoUpdateAnimBg="0"/>
      <p:bldP spid="38" grpId="0" animBg="1" autoUpdateAnimBg="0"/>
      <p:bldP spid="60" grpId="0" autoUpdateAnimBg="0"/>
      <p:bldP spid="64" grpId="0" autoUpdateAnimBg="0"/>
      <p:bldP spid="64" grpId="1"/>
      <p:bldP spid="64" grpId="2"/>
      <p:bldP spid="65" grpId="0" autoUpdateAnimBg="0"/>
      <p:bldP spid="66" grpId="0" animBg="1" autoUpdateAnimBg="0"/>
      <p:bldP spid="66" grpId="1" animBg="1"/>
      <p:bldP spid="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Шаг 1.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Определить четверть</a:t>
            </a:r>
            <a:endParaRPr lang="ru-RU" dirty="0"/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514350" y="2909714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300288" y="2546176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28600" y="4724226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133600" y="4754389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Century Schoolbook" pitchFamily="18" charset="0"/>
              </a:rPr>
              <a:t>0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410200" y="4738514"/>
            <a:ext cx="38100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>
                <a:latin typeface="Century Schoolbook" pitchFamily="18" charset="0"/>
              </a:rPr>
              <a:t>cos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28874" y="2365201"/>
            <a:ext cx="486941" cy="3497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entury Schoolbook" pitchFamily="18" charset="0"/>
              </a:rPr>
              <a:t>sin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7" name="Text Box 18"/>
          <p:cNvSpPr txBox="1">
            <a:spLocks noChangeArrowheads="1"/>
          </p:cNvSpPr>
          <p:nvPr/>
        </p:nvSpPr>
        <p:spPr bwMode="auto">
          <a:xfrm>
            <a:off x="4139952" y="4510608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latin typeface="Century Schoolbook" pitchFamily="18" charset="0"/>
              </a:rPr>
              <a:t>0</a:t>
            </a:r>
          </a:p>
        </p:txBody>
      </p:sp>
      <p:graphicFrame>
        <p:nvGraphicFramePr>
          <p:cNvPr id="12303" name="Object 2"/>
          <p:cNvGraphicFramePr>
            <a:graphicFrameLocks noChangeAspect="1"/>
          </p:cNvGraphicFramePr>
          <p:nvPr/>
        </p:nvGraphicFramePr>
        <p:xfrm>
          <a:off x="4139952" y="4798640"/>
          <a:ext cx="390525" cy="303212"/>
        </p:xfrm>
        <a:graphic>
          <a:graphicData uri="http://schemas.openxmlformats.org/presentationml/2006/ole">
            <p:oleObj spid="_x0000_s46082" name="Формула" r:id="rId3" imgW="228402" imgH="177646" progId="Equation.3">
              <p:embed/>
            </p:oleObj>
          </a:graphicData>
        </a:graphic>
      </p:graphicFrame>
      <p:graphicFrame>
        <p:nvGraphicFramePr>
          <p:cNvPr id="12304" name="Object 3"/>
          <p:cNvGraphicFramePr>
            <a:graphicFrameLocks noChangeAspect="1"/>
          </p:cNvGraphicFramePr>
          <p:nvPr/>
        </p:nvGraphicFramePr>
        <p:xfrm>
          <a:off x="214313" y="4436889"/>
          <a:ext cx="238125" cy="238125"/>
        </p:xfrm>
        <a:graphic>
          <a:graphicData uri="http://schemas.openxmlformats.org/presentationml/2006/ole">
            <p:oleObj spid="_x0000_s46083" name="Формула" r:id="rId4" imgW="139700" imgH="1397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700588" y="2244341"/>
          <a:ext cx="1868487" cy="920750"/>
        </p:xfrm>
        <a:graphic>
          <a:graphicData uri="http://schemas.openxmlformats.org/presentationml/2006/ole">
            <p:oleObj spid="_x0000_s46084" name="Формула" r:id="rId5" imgW="876240" imgH="431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804248" y="2456892"/>
          <a:ext cx="858837" cy="428625"/>
        </p:xfrm>
        <a:graphic>
          <a:graphicData uri="http://schemas.openxmlformats.org/presentationml/2006/ole">
            <p:oleObj spid="_x0000_s46085" name="Формула" r:id="rId6" imgW="355320" imgH="177480" progId="Equation.3">
              <p:embed/>
            </p:oleObj>
          </a:graphicData>
        </a:graphic>
      </p:graphicFrame>
      <p:graphicFrame>
        <p:nvGraphicFramePr>
          <p:cNvPr id="12313" name="Object 12"/>
          <p:cNvGraphicFramePr>
            <a:graphicFrameLocks noChangeAspect="1"/>
          </p:cNvGraphicFramePr>
          <p:nvPr/>
        </p:nvGraphicFramePr>
        <p:xfrm>
          <a:off x="3000375" y="3936826"/>
          <a:ext cx="217488" cy="280988"/>
        </p:xfrm>
        <a:graphic>
          <a:graphicData uri="http://schemas.openxmlformats.org/presentationml/2006/ole">
            <p:oleObj spid="_x0000_s46086" name="Формула" r:id="rId7" imgW="126780" imgH="164814" progId="Equation.3">
              <p:embed/>
            </p:oleObj>
          </a:graphicData>
        </a:graphic>
      </p:graphicFrame>
      <p:graphicFrame>
        <p:nvGraphicFramePr>
          <p:cNvPr id="12314" name="Object 13"/>
          <p:cNvGraphicFramePr>
            <a:graphicFrameLocks noChangeAspect="1"/>
          </p:cNvGraphicFramePr>
          <p:nvPr/>
        </p:nvGraphicFramePr>
        <p:xfrm>
          <a:off x="1325563" y="3936826"/>
          <a:ext cx="282575" cy="280988"/>
        </p:xfrm>
        <a:graphic>
          <a:graphicData uri="http://schemas.openxmlformats.org/presentationml/2006/ole">
            <p:oleObj spid="_x0000_s46087" name="Формула" r:id="rId8" imgW="164885" imgH="164885" progId="Equation.3">
              <p:embed/>
            </p:oleObj>
          </a:graphicData>
        </a:graphic>
      </p:graphicFrame>
      <p:graphicFrame>
        <p:nvGraphicFramePr>
          <p:cNvPr id="12315" name="Object 14"/>
          <p:cNvGraphicFramePr>
            <a:graphicFrameLocks noChangeAspect="1"/>
          </p:cNvGraphicFramePr>
          <p:nvPr/>
        </p:nvGraphicFramePr>
        <p:xfrm>
          <a:off x="1385888" y="5222701"/>
          <a:ext cx="369887" cy="280988"/>
        </p:xfrm>
        <a:graphic>
          <a:graphicData uri="http://schemas.openxmlformats.org/presentationml/2006/ole">
            <p:oleObj spid="_x0000_s46088" name="Формула" r:id="rId9" imgW="215619" imgH="164885" progId="Equation.3">
              <p:embed/>
            </p:oleObj>
          </a:graphicData>
        </a:graphic>
      </p:graphicFrame>
      <p:graphicFrame>
        <p:nvGraphicFramePr>
          <p:cNvPr id="12316" name="Object 15"/>
          <p:cNvGraphicFramePr>
            <a:graphicFrameLocks noChangeAspect="1"/>
          </p:cNvGraphicFramePr>
          <p:nvPr/>
        </p:nvGraphicFramePr>
        <p:xfrm>
          <a:off x="2814638" y="5213176"/>
          <a:ext cx="369887" cy="301625"/>
        </p:xfrm>
        <a:graphic>
          <a:graphicData uri="http://schemas.openxmlformats.org/presentationml/2006/ole">
            <p:oleObj spid="_x0000_s46089" name="Формула" r:id="rId10" imgW="215619" imgH="177569" progId="Equation.3">
              <p:embed/>
            </p:oleObj>
          </a:graphicData>
        </a:graphic>
      </p:graphicFrame>
      <p:sp>
        <p:nvSpPr>
          <p:cNvPr id="36" name="Полилиния 552"/>
          <p:cNvSpPr>
            <a:spLocks noChangeArrowheads="1"/>
          </p:cNvSpPr>
          <p:nvPr/>
        </p:nvSpPr>
        <p:spPr bwMode="auto">
          <a:xfrm>
            <a:off x="23037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grpSp>
        <p:nvGrpSpPr>
          <p:cNvPr id="3" name="Группа 55"/>
          <p:cNvGrpSpPr/>
          <p:nvPr/>
        </p:nvGrpSpPr>
        <p:grpSpPr>
          <a:xfrm rot="14417872">
            <a:off x="1333919" y="3270252"/>
            <a:ext cx="1809750" cy="890587"/>
            <a:chOff x="2305050" y="3919538"/>
            <a:chExt cx="1809750" cy="890587"/>
          </a:xfrm>
        </p:grpSpPr>
        <p:sp>
          <p:nvSpPr>
            <p:cNvPr id="53" name="Полилиния 52"/>
            <p:cNvSpPr/>
            <p:nvPr/>
          </p:nvSpPr>
          <p:spPr>
            <a:xfrm>
              <a:off x="2305050" y="3924300"/>
              <a:ext cx="1809750" cy="885825"/>
            </a:xfrm>
            <a:custGeom>
              <a:avLst/>
              <a:gdLst>
                <a:gd name="connsiteX0" fmla="*/ 1809750 w 1809750"/>
                <a:gd name="connsiteY0" fmla="*/ 0 h 885825"/>
                <a:gd name="connsiteX1" fmla="*/ 0 w 1809750"/>
                <a:gd name="connsiteY1" fmla="*/ 0 h 885825"/>
                <a:gd name="connsiteX2" fmla="*/ 1571625 w 1809750"/>
                <a:gd name="connsiteY2" fmla="*/ 885825 h 885825"/>
                <a:gd name="connsiteX3" fmla="*/ 1666875 w 1809750"/>
                <a:gd name="connsiteY3" fmla="*/ 704850 h 885825"/>
                <a:gd name="connsiteX4" fmla="*/ 1733550 w 1809750"/>
                <a:gd name="connsiteY4" fmla="*/ 495300 h 885825"/>
                <a:gd name="connsiteX5" fmla="*/ 1790700 w 1809750"/>
                <a:gd name="connsiteY5" fmla="*/ 276225 h 885825"/>
                <a:gd name="connsiteX6" fmla="*/ 1809750 w 1809750"/>
                <a:gd name="connsiteY6" fmla="*/ 76200 h 885825"/>
                <a:gd name="connsiteX7" fmla="*/ 1809750 w 1809750"/>
                <a:gd name="connsiteY7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9750" h="885825">
                  <a:moveTo>
                    <a:pt x="1809750" y="0"/>
                  </a:moveTo>
                  <a:lnTo>
                    <a:pt x="0" y="0"/>
                  </a:lnTo>
                  <a:lnTo>
                    <a:pt x="1571625" y="885825"/>
                  </a:lnTo>
                  <a:lnTo>
                    <a:pt x="1666875" y="704850"/>
                  </a:lnTo>
                  <a:lnTo>
                    <a:pt x="1733550" y="495300"/>
                  </a:lnTo>
                  <a:lnTo>
                    <a:pt x="1790700" y="276225"/>
                  </a:lnTo>
                  <a:lnTo>
                    <a:pt x="1809750" y="76200"/>
                  </a:lnTo>
                  <a:lnTo>
                    <a:pt x="180975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>
              <a:off x="2776538" y="3919538"/>
              <a:ext cx="96044" cy="261937"/>
            </a:xfrm>
            <a:custGeom>
              <a:avLst/>
              <a:gdLst>
                <a:gd name="connsiteX0" fmla="*/ 61912 w 96044"/>
                <a:gd name="connsiteY0" fmla="*/ 0 h 261937"/>
                <a:gd name="connsiteX1" fmla="*/ 85725 w 96044"/>
                <a:gd name="connsiteY1" fmla="*/ 123825 h 261937"/>
                <a:gd name="connsiteX2" fmla="*/ 0 w 96044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044" h="261937">
                  <a:moveTo>
                    <a:pt x="61912" y="0"/>
                  </a:moveTo>
                  <a:cubicBezTo>
                    <a:pt x="78978" y="40084"/>
                    <a:pt x="96044" y="80169"/>
                    <a:pt x="85725" y="123825"/>
                  </a:cubicBezTo>
                  <a:cubicBezTo>
                    <a:pt x="75406" y="167481"/>
                    <a:pt x="37703" y="214709"/>
                    <a:pt x="0" y="261937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2888940"/>
            <a:ext cx="159472" cy="332234"/>
          </a:xfrm>
          <a:prstGeom prst="rect">
            <a:avLst/>
          </a:prstGeom>
          <a:noFill/>
        </p:spPr>
      </p:pic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467544" y="764704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2.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знак данной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1403648" y="3176972"/>
            <a:ext cx="0" cy="154817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187624" y="4509120"/>
            <a:ext cx="372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-</a:t>
            </a:r>
            <a:endParaRPr lang="ru-RU" sz="4400" dirty="0"/>
          </a:p>
        </p:txBody>
      </p:sp>
      <p:sp>
        <p:nvSpPr>
          <p:cNvPr id="65" name="Заголовок 1"/>
          <p:cNvSpPr txBox="1">
            <a:spLocks/>
          </p:cNvSpPr>
          <p:nvPr/>
        </p:nvSpPr>
        <p:spPr>
          <a:xfrm>
            <a:off x="503548" y="1268760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3.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название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256076" y="2744924"/>
            <a:ext cx="432048" cy="396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Выгнутая вниз стрелка 77"/>
          <p:cNvSpPr/>
          <p:nvPr/>
        </p:nvSpPr>
        <p:spPr>
          <a:xfrm>
            <a:off x="5076056" y="2924944"/>
            <a:ext cx="2196244" cy="4680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6090" name="Picture 1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68044" y="1880828"/>
            <a:ext cx="1044116" cy="522058"/>
          </a:xfrm>
          <a:prstGeom prst="rect">
            <a:avLst/>
          </a:prstGeom>
          <a:noFill/>
        </p:spPr>
      </p:pic>
      <p:sp>
        <p:nvSpPr>
          <p:cNvPr id="39" name="TextBox 38"/>
          <p:cNvSpPr txBox="1"/>
          <p:nvPr/>
        </p:nvSpPr>
        <p:spPr>
          <a:xfrm>
            <a:off x="5112060" y="3429000"/>
            <a:ext cx="206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</a:t>
            </a:r>
            <a:r>
              <a:rPr lang="ru-RU" dirty="0" smtClean="0"/>
              <a:t>еняем название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subSp spid="_x0000_s4608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subSp spid="_x0000_s46084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subSp spid="_x0000_s46084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4.07407E-6 L 0.57032 -0.3236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5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subSp spid="_x0000_s4608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029">
                                            <p:subSp spid="_x0000_s46085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 animBg="1" autoUpdateAnimBg="0"/>
      <p:bldP spid="60" grpId="0" autoUpdateAnimBg="0"/>
      <p:bldP spid="64" grpId="0" autoUpdateAnimBg="0"/>
      <p:bldP spid="64" grpId="1"/>
      <p:bldP spid="65" grpId="0" autoUpdateAnimBg="0"/>
      <p:bldP spid="66" grpId="0" animBg="1" autoUpdateAnimBg="0"/>
      <p:bldP spid="66" grpId="1" animBg="1"/>
      <p:bldP spid="78" grpId="0" animBg="1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Шаг 1.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Определить четверть</a:t>
            </a:r>
            <a:endParaRPr lang="ru-RU" dirty="0"/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514350" y="2909714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300288" y="2546176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28600" y="4724226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133600" y="4754389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Century Schoolbook" pitchFamily="18" charset="0"/>
              </a:rPr>
              <a:t>0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410200" y="4738514"/>
            <a:ext cx="38100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>
                <a:latin typeface="Century Schoolbook" pitchFamily="18" charset="0"/>
              </a:rPr>
              <a:t>cos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28874" y="2365201"/>
            <a:ext cx="558949" cy="3497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entury Schoolbook" pitchFamily="18" charset="0"/>
              </a:rPr>
              <a:t>sin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7" name="Text Box 18"/>
          <p:cNvSpPr txBox="1">
            <a:spLocks noChangeArrowheads="1"/>
          </p:cNvSpPr>
          <p:nvPr/>
        </p:nvSpPr>
        <p:spPr bwMode="auto">
          <a:xfrm>
            <a:off x="4139952" y="4510608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latin typeface="Century Schoolbook" pitchFamily="18" charset="0"/>
              </a:rPr>
              <a:t>0</a:t>
            </a:r>
          </a:p>
        </p:txBody>
      </p:sp>
      <p:graphicFrame>
        <p:nvGraphicFramePr>
          <p:cNvPr id="12303" name="Object 2"/>
          <p:cNvGraphicFramePr>
            <a:graphicFrameLocks noChangeAspect="1"/>
          </p:cNvGraphicFramePr>
          <p:nvPr/>
        </p:nvGraphicFramePr>
        <p:xfrm>
          <a:off x="4139952" y="4798640"/>
          <a:ext cx="390525" cy="303212"/>
        </p:xfrm>
        <a:graphic>
          <a:graphicData uri="http://schemas.openxmlformats.org/presentationml/2006/ole">
            <p:oleObj spid="_x0000_s47106" name="Формула" r:id="rId3" imgW="228402" imgH="177646" progId="Equation.3">
              <p:embed/>
            </p:oleObj>
          </a:graphicData>
        </a:graphic>
      </p:graphicFrame>
      <p:graphicFrame>
        <p:nvGraphicFramePr>
          <p:cNvPr id="12304" name="Object 3"/>
          <p:cNvGraphicFramePr>
            <a:graphicFrameLocks noChangeAspect="1"/>
          </p:cNvGraphicFramePr>
          <p:nvPr/>
        </p:nvGraphicFramePr>
        <p:xfrm>
          <a:off x="214313" y="4436889"/>
          <a:ext cx="238125" cy="238125"/>
        </p:xfrm>
        <a:graphic>
          <a:graphicData uri="http://schemas.openxmlformats.org/presentationml/2006/ole">
            <p:oleObj spid="_x0000_s47107" name="Формула" r:id="rId4" imgW="139700" imgH="1397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510635" y="2244725"/>
          <a:ext cx="1841500" cy="920750"/>
        </p:xfrm>
        <a:graphic>
          <a:graphicData uri="http://schemas.openxmlformats.org/presentationml/2006/ole">
            <p:oleObj spid="_x0000_s47108" name="Формула" r:id="rId5" imgW="863280" imgH="431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560332" y="2457450"/>
          <a:ext cx="674688" cy="428625"/>
        </p:xfrm>
        <a:graphic>
          <a:graphicData uri="http://schemas.openxmlformats.org/presentationml/2006/ole">
            <p:oleObj spid="_x0000_s47109" name="Формула" r:id="rId6" imgW="279360" imgH="177480" progId="Equation.3">
              <p:embed/>
            </p:oleObj>
          </a:graphicData>
        </a:graphic>
      </p:graphicFrame>
      <p:graphicFrame>
        <p:nvGraphicFramePr>
          <p:cNvPr id="12313" name="Object 12"/>
          <p:cNvGraphicFramePr>
            <a:graphicFrameLocks noChangeAspect="1"/>
          </p:cNvGraphicFramePr>
          <p:nvPr/>
        </p:nvGraphicFramePr>
        <p:xfrm>
          <a:off x="3000375" y="3936826"/>
          <a:ext cx="217488" cy="280988"/>
        </p:xfrm>
        <a:graphic>
          <a:graphicData uri="http://schemas.openxmlformats.org/presentationml/2006/ole">
            <p:oleObj spid="_x0000_s47110" name="Формула" r:id="rId7" imgW="126780" imgH="164814" progId="Equation.3">
              <p:embed/>
            </p:oleObj>
          </a:graphicData>
        </a:graphic>
      </p:graphicFrame>
      <p:graphicFrame>
        <p:nvGraphicFramePr>
          <p:cNvPr id="12314" name="Object 13"/>
          <p:cNvGraphicFramePr>
            <a:graphicFrameLocks noChangeAspect="1"/>
          </p:cNvGraphicFramePr>
          <p:nvPr/>
        </p:nvGraphicFramePr>
        <p:xfrm>
          <a:off x="1325563" y="3936826"/>
          <a:ext cx="282575" cy="280988"/>
        </p:xfrm>
        <a:graphic>
          <a:graphicData uri="http://schemas.openxmlformats.org/presentationml/2006/ole">
            <p:oleObj spid="_x0000_s47111" name="Формула" r:id="rId8" imgW="164885" imgH="164885" progId="Equation.3">
              <p:embed/>
            </p:oleObj>
          </a:graphicData>
        </a:graphic>
      </p:graphicFrame>
      <p:graphicFrame>
        <p:nvGraphicFramePr>
          <p:cNvPr id="12315" name="Object 14"/>
          <p:cNvGraphicFramePr>
            <a:graphicFrameLocks noChangeAspect="1"/>
          </p:cNvGraphicFramePr>
          <p:nvPr/>
        </p:nvGraphicFramePr>
        <p:xfrm>
          <a:off x="1385888" y="5222701"/>
          <a:ext cx="369887" cy="280988"/>
        </p:xfrm>
        <a:graphic>
          <a:graphicData uri="http://schemas.openxmlformats.org/presentationml/2006/ole">
            <p:oleObj spid="_x0000_s47112" name="Формула" r:id="rId9" imgW="215619" imgH="164885" progId="Equation.3">
              <p:embed/>
            </p:oleObj>
          </a:graphicData>
        </a:graphic>
      </p:graphicFrame>
      <p:graphicFrame>
        <p:nvGraphicFramePr>
          <p:cNvPr id="12316" name="Object 15"/>
          <p:cNvGraphicFramePr>
            <a:graphicFrameLocks noChangeAspect="1"/>
          </p:cNvGraphicFramePr>
          <p:nvPr/>
        </p:nvGraphicFramePr>
        <p:xfrm>
          <a:off x="2814638" y="5213176"/>
          <a:ext cx="369887" cy="301625"/>
        </p:xfrm>
        <a:graphic>
          <a:graphicData uri="http://schemas.openxmlformats.org/presentationml/2006/ole">
            <p:oleObj spid="_x0000_s47113" name="Формула" r:id="rId10" imgW="215619" imgH="177569" progId="Equation.3">
              <p:embed/>
            </p:oleObj>
          </a:graphicData>
        </a:graphic>
      </p:graphicFrame>
      <p:sp>
        <p:nvSpPr>
          <p:cNvPr id="36" name="Полилиния 552"/>
          <p:cNvSpPr>
            <a:spLocks noChangeArrowheads="1"/>
          </p:cNvSpPr>
          <p:nvPr/>
        </p:nvSpPr>
        <p:spPr bwMode="auto">
          <a:xfrm>
            <a:off x="23037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grpSp>
        <p:nvGrpSpPr>
          <p:cNvPr id="3" name="Группа 55"/>
          <p:cNvGrpSpPr/>
          <p:nvPr/>
        </p:nvGrpSpPr>
        <p:grpSpPr>
          <a:xfrm rot="14417872">
            <a:off x="1333919" y="3270252"/>
            <a:ext cx="1809750" cy="890587"/>
            <a:chOff x="2305050" y="3919538"/>
            <a:chExt cx="1809750" cy="890587"/>
          </a:xfrm>
        </p:grpSpPr>
        <p:sp>
          <p:nvSpPr>
            <p:cNvPr id="53" name="Полилиния 52"/>
            <p:cNvSpPr/>
            <p:nvPr/>
          </p:nvSpPr>
          <p:spPr>
            <a:xfrm>
              <a:off x="2305050" y="3924300"/>
              <a:ext cx="1809750" cy="885825"/>
            </a:xfrm>
            <a:custGeom>
              <a:avLst/>
              <a:gdLst>
                <a:gd name="connsiteX0" fmla="*/ 1809750 w 1809750"/>
                <a:gd name="connsiteY0" fmla="*/ 0 h 885825"/>
                <a:gd name="connsiteX1" fmla="*/ 0 w 1809750"/>
                <a:gd name="connsiteY1" fmla="*/ 0 h 885825"/>
                <a:gd name="connsiteX2" fmla="*/ 1571625 w 1809750"/>
                <a:gd name="connsiteY2" fmla="*/ 885825 h 885825"/>
                <a:gd name="connsiteX3" fmla="*/ 1666875 w 1809750"/>
                <a:gd name="connsiteY3" fmla="*/ 704850 h 885825"/>
                <a:gd name="connsiteX4" fmla="*/ 1733550 w 1809750"/>
                <a:gd name="connsiteY4" fmla="*/ 495300 h 885825"/>
                <a:gd name="connsiteX5" fmla="*/ 1790700 w 1809750"/>
                <a:gd name="connsiteY5" fmla="*/ 276225 h 885825"/>
                <a:gd name="connsiteX6" fmla="*/ 1809750 w 1809750"/>
                <a:gd name="connsiteY6" fmla="*/ 76200 h 885825"/>
                <a:gd name="connsiteX7" fmla="*/ 1809750 w 1809750"/>
                <a:gd name="connsiteY7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9750" h="885825">
                  <a:moveTo>
                    <a:pt x="1809750" y="0"/>
                  </a:moveTo>
                  <a:lnTo>
                    <a:pt x="0" y="0"/>
                  </a:lnTo>
                  <a:lnTo>
                    <a:pt x="1571625" y="885825"/>
                  </a:lnTo>
                  <a:lnTo>
                    <a:pt x="1666875" y="704850"/>
                  </a:lnTo>
                  <a:lnTo>
                    <a:pt x="1733550" y="495300"/>
                  </a:lnTo>
                  <a:lnTo>
                    <a:pt x="1790700" y="276225"/>
                  </a:lnTo>
                  <a:lnTo>
                    <a:pt x="1809750" y="76200"/>
                  </a:lnTo>
                  <a:lnTo>
                    <a:pt x="180975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>
              <a:off x="2776538" y="3919538"/>
              <a:ext cx="96044" cy="261937"/>
            </a:xfrm>
            <a:custGeom>
              <a:avLst/>
              <a:gdLst>
                <a:gd name="connsiteX0" fmla="*/ 61912 w 96044"/>
                <a:gd name="connsiteY0" fmla="*/ 0 h 261937"/>
                <a:gd name="connsiteX1" fmla="*/ 85725 w 96044"/>
                <a:gd name="connsiteY1" fmla="*/ 123825 h 261937"/>
                <a:gd name="connsiteX2" fmla="*/ 0 w 96044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044" h="261937">
                  <a:moveTo>
                    <a:pt x="61912" y="0"/>
                  </a:moveTo>
                  <a:cubicBezTo>
                    <a:pt x="78978" y="40084"/>
                    <a:pt x="96044" y="80169"/>
                    <a:pt x="85725" y="123825"/>
                  </a:cubicBezTo>
                  <a:cubicBezTo>
                    <a:pt x="75406" y="167481"/>
                    <a:pt x="37703" y="214709"/>
                    <a:pt x="0" y="261937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2888940"/>
            <a:ext cx="159472" cy="332234"/>
          </a:xfrm>
          <a:prstGeom prst="rect">
            <a:avLst/>
          </a:prstGeom>
          <a:noFill/>
        </p:spPr>
      </p:pic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467544" y="764704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2.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знак данной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2" name="Прямая соединительная линия 61"/>
          <p:cNvCxnSpPr>
            <a:endCxn id="53" idx="1"/>
          </p:cNvCxnSpPr>
          <p:nvPr/>
        </p:nvCxnSpPr>
        <p:spPr>
          <a:xfrm>
            <a:off x="1223628" y="2888940"/>
            <a:ext cx="1080872" cy="183087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043608" y="2312876"/>
            <a:ext cx="3722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-</a:t>
            </a:r>
            <a:endParaRPr lang="ru-RU" sz="4400" dirty="0"/>
          </a:p>
        </p:txBody>
      </p:sp>
      <p:sp>
        <p:nvSpPr>
          <p:cNvPr id="65" name="Заголовок 1"/>
          <p:cNvSpPr txBox="1">
            <a:spLocks/>
          </p:cNvSpPr>
          <p:nvPr/>
        </p:nvSpPr>
        <p:spPr>
          <a:xfrm>
            <a:off x="503548" y="1268760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3.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название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6053423" y="2744924"/>
            <a:ext cx="432048" cy="396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Выгнутая вниз стрелка 77"/>
          <p:cNvSpPr/>
          <p:nvPr/>
        </p:nvSpPr>
        <p:spPr>
          <a:xfrm>
            <a:off x="5873403" y="2924944"/>
            <a:ext cx="2196244" cy="4680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6090" name="Picture 1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65391" y="1880828"/>
            <a:ext cx="1044116" cy="522058"/>
          </a:xfrm>
          <a:prstGeom prst="rect">
            <a:avLst/>
          </a:prstGeom>
          <a:noFill/>
        </p:spPr>
      </p:pic>
      <p:sp>
        <p:nvSpPr>
          <p:cNvPr id="39" name="TextBox 38"/>
          <p:cNvSpPr txBox="1"/>
          <p:nvPr/>
        </p:nvSpPr>
        <p:spPr>
          <a:xfrm>
            <a:off x="5909407" y="3429000"/>
            <a:ext cx="206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</a:t>
            </a:r>
            <a:r>
              <a:rPr lang="ru-RU" dirty="0" smtClean="0"/>
              <a:t>еняем название</a:t>
            </a:r>
            <a:endParaRPr lang="ru-RU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215516" y="2888940"/>
            <a:ext cx="496855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4752020" y="2852936"/>
            <a:ext cx="558949" cy="3497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>
                <a:latin typeface="Century Schoolbook" pitchFamily="18" charset="0"/>
              </a:rPr>
              <a:t>ctg</a:t>
            </a:r>
            <a:endParaRPr lang="ru-RU" i="1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subSp spid="_x0000_s4710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subSp spid="_x0000_s47108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subSp spid="_x0000_s47108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2.96296E-6 L 0.67674 -0.008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5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subSp spid="_x0000_s4710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029">
                                            <p:subSp spid="_x0000_s47109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 animBg="1" autoUpdateAnimBg="0"/>
      <p:bldP spid="60" grpId="0" autoUpdateAnimBg="0"/>
      <p:bldP spid="64" grpId="0" autoUpdateAnimBg="0"/>
      <p:bldP spid="64" grpId="1"/>
      <p:bldP spid="65" grpId="0" autoUpdateAnimBg="0"/>
      <p:bldP spid="66" grpId="0" animBg="1" autoUpdateAnimBg="0"/>
      <p:bldP spid="66" grpId="1" animBg="1"/>
      <p:bldP spid="78" grpId="0" animBg="1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Шаг 1.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Определить четверть</a:t>
            </a:r>
            <a:endParaRPr lang="ru-RU" dirty="0"/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514350" y="2909714"/>
            <a:ext cx="3598863" cy="3598862"/>
          </a:xfrm>
          <a:prstGeom prst="ellipse">
            <a:avLst/>
          </a:prstGeom>
          <a:noFill/>
          <a:ln w="28575">
            <a:solidFill>
              <a:srgbClr val="99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>
              <a:latin typeface="Century Schoolbook" pitchFamily="18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300288" y="2546176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28600" y="4724226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133600" y="4754389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>
                <a:latin typeface="Century Schoolbook" pitchFamily="18" charset="0"/>
              </a:rPr>
              <a:t>0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410200" y="4738514"/>
            <a:ext cx="381000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 smtClean="0">
                <a:latin typeface="Century Schoolbook" pitchFamily="18" charset="0"/>
              </a:rPr>
              <a:t>cos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428874" y="2365201"/>
            <a:ext cx="486941" cy="3497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72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entury Schoolbook" pitchFamily="18" charset="0"/>
              </a:rPr>
              <a:t>sin</a:t>
            </a:r>
            <a:endParaRPr lang="ru-RU" i="1" dirty="0">
              <a:latin typeface="Century Schoolbook" pitchFamily="18" charset="0"/>
            </a:endParaRPr>
          </a:p>
        </p:txBody>
      </p:sp>
      <p:sp>
        <p:nvSpPr>
          <p:cNvPr id="12297" name="Text Box 18"/>
          <p:cNvSpPr txBox="1">
            <a:spLocks noChangeArrowheads="1"/>
          </p:cNvSpPr>
          <p:nvPr/>
        </p:nvSpPr>
        <p:spPr bwMode="auto">
          <a:xfrm>
            <a:off x="4139952" y="4510608"/>
            <a:ext cx="381000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latin typeface="Century Schoolbook" pitchFamily="18" charset="0"/>
              </a:rPr>
              <a:t>0</a:t>
            </a:r>
          </a:p>
        </p:txBody>
      </p:sp>
      <p:graphicFrame>
        <p:nvGraphicFramePr>
          <p:cNvPr id="12303" name="Object 2"/>
          <p:cNvGraphicFramePr>
            <a:graphicFrameLocks noChangeAspect="1"/>
          </p:cNvGraphicFramePr>
          <p:nvPr/>
        </p:nvGraphicFramePr>
        <p:xfrm>
          <a:off x="4139952" y="4798640"/>
          <a:ext cx="390525" cy="303212"/>
        </p:xfrm>
        <a:graphic>
          <a:graphicData uri="http://schemas.openxmlformats.org/presentationml/2006/ole">
            <p:oleObj spid="_x0000_s48130" name="Формула" r:id="rId3" imgW="228402" imgH="177646" progId="Equation.3">
              <p:embed/>
            </p:oleObj>
          </a:graphicData>
        </a:graphic>
      </p:graphicFrame>
      <p:graphicFrame>
        <p:nvGraphicFramePr>
          <p:cNvPr id="12304" name="Object 3"/>
          <p:cNvGraphicFramePr>
            <a:graphicFrameLocks noChangeAspect="1"/>
          </p:cNvGraphicFramePr>
          <p:nvPr/>
        </p:nvGraphicFramePr>
        <p:xfrm>
          <a:off x="214313" y="4436889"/>
          <a:ext cx="238125" cy="238125"/>
        </p:xfrm>
        <a:graphic>
          <a:graphicData uri="http://schemas.openxmlformats.org/presentationml/2006/ole">
            <p:oleObj spid="_x0000_s48131" name="Формула" r:id="rId4" imgW="139700" imgH="1397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633913" y="1992313"/>
          <a:ext cx="2005012" cy="920750"/>
        </p:xfrm>
        <a:graphic>
          <a:graphicData uri="http://schemas.openxmlformats.org/presentationml/2006/ole">
            <p:oleObj spid="_x0000_s48132" name="Формула" r:id="rId5" imgW="939600" imgH="431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804248" y="2204864"/>
          <a:ext cx="858838" cy="428625"/>
        </p:xfrm>
        <a:graphic>
          <a:graphicData uri="http://schemas.openxmlformats.org/presentationml/2006/ole">
            <p:oleObj spid="_x0000_s48133" name="Формула" r:id="rId6" imgW="355320" imgH="177480" progId="Equation.3">
              <p:embed/>
            </p:oleObj>
          </a:graphicData>
        </a:graphic>
      </p:graphicFrame>
      <p:graphicFrame>
        <p:nvGraphicFramePr>
          <p:cNvPr id="12313" name="Object 12"/>
          <p:cNvGraphicFramePr>
            <a:graphicFrameLocks noChangeAspect="1"/>
          </p:cNvGraphicFramePr>
          <p:nvPr/>
        </p:nvGraphicFramePr>
        <p:xfrm>
          <a:off x="3000375" y="3936826"/>
          <a:ext cx="217488" cy="280988"/>
        </p:xfrm>
        <a:graphic>
          <a:graphicData uri="http://schemas.openxmlformats.org/presentationml/2006/ole">
            <p:oleObj spid="_x0000_s48134" name="Формула" r:id="rId7" imgW="126780" imgH="164814" progId="Equation.3">
              <p:embed/>
            </p:oleObj>
          </a:graphicData>
        </a:graphic>
      </p:graphicFrame>
      <p:graphicFrame>
        <p:nvGraphicFramePr>
          <p:cNvPr id="12314" name="Object 13"/>
          <p:cNvGraphicFramePr>
            <a:graphicFrameLocks noChangeAspect="1"/>
          </p:cNvGraphicFramePr>
          <p:nvPr/>
        </p:nvGraphicFramePr>
        <p:xfrm>
          <a:off x="1325563" y="3936826"/>
          <a:ext cx="282575" cy="280988"/>
        </p:xfrm>
        <a:graphic>
          <a:graphicData uri="http://schemas.openxmlformats.org/presentationml/2006/ole">
            <p:oleObj spid="_x0000_s48135" name="Формула" r:id="rId8" imgW="164885" imgH="164885" progId="Equation.3">
              <p:embed/>
            </p:oleObj>
          </a:graphicData>
        </a:graphic>
      </p:graphicFrame>
      <p:graphicFrame>
        <p:nvGraphicFramePr>
          <p:cNvPr id="12315" name="Object 14"/>
          <p:cNvGraphicFramePr>
            <a:graphicFrameLocks noChangeAspect="1"/>
          </p:cNvGraphicFramePr>
          <p:nvPr/>
        </p:nvGraphicFramePr>
        <p:xfrm>
          <a:off x="1385888" y="5222701"/>
          <a:ext cx="369887" cy="280988"/>
        </p:xfrm>
        <a:graphic>
          <a:graphicData uri="http://schemas.openxmlformats.org/presentationml/2006/ole">
            <p:oleObj spid="_x0000_s48136" name="Формула" r:id="rId9" imgW="215619" imgH="164885" progId="Equation.3">
              <p:embed/>
            </p:oleObj>
          </a:graphicData>
        </a:graphic>
      </p:graphicFrame>
      <p:graphicFrame>
        <p:nvGraphicFramePr>
          <p:cNvPr id="12316" name="Object 15"/>
          <p:cNvGraphicFramePr>
            <a:graphicFrameLocks noChangeAspect="1"/>
          </p:cNvGraphicFramePr>
          <p:nvPr/>
        </p:nvGraphicFramePr>
        <p:xfrm>
          <a:off x="2814638" y="5213176"/>
          <a:ext cx="369887" cy="301625"/>
        </p:xfrm>
        <a:graphic>
          <a:graphicData uri="http://schemas.openxmlformats.org/presentationml/2006/ole">
            <p:oleObj spid="_x0000_s48137" name="Формула" r:id="rId10" imgW="215619" imgH="177569" progId="Equation.3">
              <p:embed/>
            </p:oleObj>
          </a:graphicData>
        </a:graphic>
      </p:graphicFrame>
      <p:sp>
        <p:nvSpPr>
          <p:cNvPr id="36" name="Полилиния 552"/>
          <p:cNvSpPr>
            <a:spLocks noChangeArrowheads="1"/>
          </p:cNvSpPr>
          <p:nvPr/>
        </p:nvSpPr>
        <p:spPr bwMode="auto">
          <a:xfrm>
            <a:off x="23037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38" name="Полилиния 552"/>
          <p:cNvSpPr>
            <a:spLocks noChangeArrowheads="1"/>
          </p:cNvSpPr>
          <p:nvPr/>
        </p:nvSpPr>
        <p:spPr bwMode="auto">
          <a:xfrm flipH="1">
            <a:off x="503548" y="2854424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39" name="Полилиния 552"/>
          <p:cNvSpPr>
            <a:spLocks noChangeArrowheads="1"/>
          </p:cNvSpPr>
          <p:nvPr/>
        </p:nvSpPr>
        <p:spPr bwMode="auto">
          <a:xfrm flipH="1" flipV="1">
            <a:off x="503548" y="4690628"/>
            <a:ext cx="1800200" cy="1894780"/>
          </a:xfrm>
          <a:custGeom>
            <a:avLst/>
            <a:gdLst>
              <a:gd name="T0" fmla="*/ 0 w 2138362"/>
              <a:gd name="T1" fmla="*/ 0 h 2190750"/>
              <a:gd name="T2" fmla="*/ 0 w 2138362"/>
              <a:gd name="T3" fmla="*/ 2183587 h 2190750"/>
              <a:gd name="T4" fmla="*/ 2147526 w 2138362"/>
              <a:gd name="T5" fmla="*/ 2174092 h 2190750"/>
              <a:gd name="T6" fmla="*/ 2114045 w 2138362"/>
              <a:gd name="T7" fmla="*/ 1908265 h 2190750"/>
              <a:gd name="T8" fmla="*/ 2085348 w 2138362"/>
              <a:gd name="T9" fmla="*/ 1723134 h 2190750"/>
              <a:gd name="T10" fmla="*/ 2027953 w 2138362"/>
              <a:gd name="T11" fmla="*/ 1504776 h 2190750"/>
              <a:gd name="T12" fmla="*/ 1956209 w 2138362"/>
              <a:gd name="T13" fmla="*/ 1348128 h 2190750"/>
              <a:gd name="T14" fmla="*/ 1865334 w 2138362"/>
              <a:gd name="T15" fmla="*/ 1148757 h 2190750"/>
              <a:gd name="T16" fmla="*/ 1803156 w 2138362"/>
              <a:gd name="T17" fmla="*/ 1034830 h 2190750"/>
              <a:gd name="T18" fmla="*/ 1731413 w 2138362"/>
              <a:gd name="T19" fmla="*/ 944638 h 2190750"/>
              <a:gd name="T20" fmla="*/ 1654887 w 2138362"/>
              <a:gd name="T21" fmla="*/ 835459 h 2190750"/>
              <a:gd name="T22" fmla="*/ 1602274 w 2138362"/>
              <a:gd name="T23" fmla="*/ 759508 h 2190750"/>
              <a:gd name="T24" fmla="*/ 1544879 w 2138362"/>
              <a:gd name="T25" fmla="*/ 693051 h 2190750"/>
              <a:gd name="T26" fmla="*/ 1473136 w 2138362"/>
              <a:gd name="T27" fmla="*/ 626594 h 2190750"/>
              <a:gd name="T28" fmla="*/ 1415741 w 2138362"/>
              <a:gd name="T29" fmla="*/ 588619 h 2190750"/>
              <a:gd name="T30" fmla="*/ 1367912 w 2138362"/>
              <a:gd name="T31" fmla="*/ 517415 h 2190750"/>
              <a:gd name="T32" fmla="*/ 1253122 w 2138362"/>
              <a:gd name="T33" fmla="*/ 436717 h 2190750"/>
              <a:gd name="T34" fmla="*/ 1119201 w 2138362"/>
              <a:gd name="T35" fmla="*/ 356019 h 2190750"/>
              <a:gd name="T36" fmla="*/ 961364 w 2138362"/>
              <a:gd name="T37" fmla="*/ 265828 h 2190750"/>
              <a:gd name="T38" fmla="*/ 731785 w 2138362"/>
              <a:gd name="T39" fmla="*/ 166142 h 2190750"/>
              <a:gd name="T40" fmla="*/ 593081 w 2138362"/>
              <a:gd name="T41" fmla="*/ 123420 h 2190750"/>
              <a:gd name="T42" fmla="*/ 387415 w 2138362"/>
              <a:gd name="T43" fmla="*/ 75951 h 2190750"/>
              <a:gd name="T44" fmla="*/ 220014 w 2138362"/>
              <a:gd name="T45" fmla="*/ 47469 h 2190750"/>
              <a:gd name="T46" fmla="*/ 0 w 2138362"/>
              <a:gd name="T47" fmla="*/ 0 h 219075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138362"/>
              <a:gd name="T73" fmla="*/ 0 h 2190750"/>
              <a:gd name="T74" fmla="*/ 2138362 w 2138362"/>
              <a:gd name="T75" fmla="*/ 2190750 h 219075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138362" h="2190750">
                <a:moveTo>
                  <a:pt x="0" y="0"/>
                </a:moveTo>
                <a:lnTo>
                  <a:pt x="0" y="2190750"/>
                </a:lnTo>
                <a:lnTo>
                  <a:pt x="2138362" y="2181225"/>
                </a:lnTo>
                <a:cubicBezTo>
                  <a:pt x="2127051" y="2092350"/>
                  <a:pt x="2105025" y="2004117"/>
                  <a:pt x="2105025" y="1914525"/>
                </a:cubicBezTo>
                <a:lnTo>
                  <a:pt x="2076450" y="1728787"/>
                </a:lnTo>
                <a:cubicBezTo>
                  <a:pt x="2057004" y="1655866"/>
                  <a:pt x="2019300" y="1585181"/>
                  <a:pt x="2019300" y="1509712"/>
                </a:cubicBezTo>
                <a:lnTo>
                  <a:pt x="1947862" y="1352550"/>
                </a:lnTo>
                <a:lnTo>
                  <a:pt x="1857375" y="1152525"/>
                </a:lnTo>
                <a:lnTo>
                  <a:pt x="1795462" y="1038225"/>
                </a:lnTo>
                <a:lnTo>
                  <a:pt x="1724025" y="947737"/>
                </a:lnTo>
                <a:cubicBezTo>
                  <a:pt x="1654859" y="843989"/>
                  <a:pt x="1685681" y="876056"/>
                  <a:pt x="1647825" y="838200"/>
                </a:cubicBezTo>
                <a:lnTo>
                  <a:pt x="1595437" y="762000"/>
                </a:lnTo>
                <a:cubicBezTo>
                  <a:pt x="1541600" y="698373"/>
                  <a:pt x="1562168" y="719201"/>
                  <a:pt x="1538287" y="695325"/>
                </a:cubicBezTo>
                <a:cubicBezTo>
                  <a:pt x="1473076" y="635129"/>
                  <a:pt x="1496235" y="658035"/>
                  <a:pt x="1466850" y="628650"/>
                </a:cubicBezTo>
                <a:lnTo>
                  <a:pt x="1409700" y="590550"/>
                </a:lnTo>
                <a:lnTo>
                  <a:pt x="1362075" y="519112"/>
                </a:lnTo>
                <a:lnTo>
                  <a:pt x="1247775" y="438150"/>
                </a:lnTo>
                <a:lnTo>
                  <a:pt x="1114425" y="357187"/>
                </a:lnTo>
                <a:lnTo>
                  <a:pt x="957262" y="266700"/>
                </a:lnTo>
                <a:cubicBezTo>
                  <a:pt x="735299" y="165368"/>
                  <a:pt x="818462" y="166687"/>
                  <a:pt x="728662" y="166687"/>
                </a:cubicBezTo>
                <a:cubicBezTo>
                  <a:pt x="593801" y="123339"/>
                  <a:pt x="642002" y="123825"/>
                  <a:pt x="590550" y="123825"/>
                </a:cubicBezTo>
                <a:cubicBezTo>
                  <a:pt x="392202" y="75448"/>
                  <a:pt x="462283" y="76200"/>
                  <a:pt x="385762" y="76200"/>
                </a:cubicBezTo>
                <a:cubicBezTo>
                  <a:pt x="225476" y="47057"/>
                  <a:pt x="281846" y="47625"/>
                  <a:pt x="219075" y="476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wrap="none"/>
          <a:lstStyle/>
          <a:p>
            <a:pPr>
              <a:defRPr/>
            </a:pPr>
            <a:endParaRPr lang="ru-RU" sz="2400">
              <a:latin typeface="Tahoma" pitchFamily="34" charset="0"/>
            </a:endParaRPr>
          </a:p>
        </p:txBody>
      </p:sp>
      <p:grpSp>
        <p:nvGrpSpPr>
          <p:cNvPr id="3" name="Группа 55"/>
          <p:cNvGrpSpPr/>
          <p:nvPr/>
        </p:nvGrpSpPr>
        <p:grpSpPr>
          <a:xfrm rot="16200000" flipH="1">
            <a:off x="1844167" y="5148721"/>
            <a:ext cx="1809750" cy="890587"/>
            <a:chOff x="2305050" y="3919538"/>
            <a:chExt cx="1809750" cy="890587"/>
          </a:xfrm>
        </p:grpSpPr>
        <p:sp>
          <p:nvSpPr>
            <p:cNvPr id="53" name="Полилиния 52"/>
            <p:cNvSpPr/>
            <p:nvPr/>
          </p:nvSpPr>
          <p:spPr>
            <a:xfrm>
              <a:off x="2305050" y="3924300"/>
              <a:ext cx="1809750" cy="885825"/>
            </a:xfrm>
            <a:custGeom>
              <a:avLst/>
              <a:gdLst>
                <a:gd name="connsiteX0" fmla="*/ 1809750 w 1809750"/>
                <a:gd name="connsiteY0" fmla="*/ 0 h 885825"/>
                <a:gd name="connsiteX1" fmla="*/ 0 w 1809750"/>
                <a:gd name="connsiteY1" fmla="*/ 0 h 885825"/>
                <a:gd name="connsiteX2" fmla="*/ 1571625 w 1809750"/>
                <a:gd name="connsiteY2" fmla="*/ 885825 h 885825"/>
                <a:gd name="connsiteX3" fmla="*/ 1666875 w 1809750"/>
                <a:gd name="connsiteY3" fmla="*/ 704850 h 885825"/>
                <a:gd name="connsiteX4" fmla="*/ 1733550 w 1809750"/>
                <a:gd name="connsiteY4" fmla="*/ 495300 h 885825"/>
                <a:gd name="connsiteX5" fmla="*/ 1790700 w 1809750"/>
                <a:gd name="connsiteY5" fmla="*/ 276225 h 885825"/>
                <a:gd name="connsiteX6" fmla="*/ 1809750 w 1809750"/>
                <a:gd name="connsiteY6" fmla="*/ 76200 h 885825"/>
                <a:gd name="connsiteX7" fmla="*/ 1809750 w 1809750"/>
                <a:gd name="connsiteY7" fmla="*/ 0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9750" h="885825">
                  <a:moveTo>
                    <a:pt x="1809750" y="0"/>
                  </a:moveTo>
                  <a:lnTo>
                    <a:pt x="0" y="0"/>
                  </a:lnTo>
                  <a:lnTo>
                    <a:pt x="1571625" y="885825"/>
                  </a:lnTo>
                  <a:lnTo>
                    <a:pt x="1666875" y="704850"/>
                  </a:lnTo>
                  <a:lnTo>
                    <a:pt x="1733550" y="495300"/>
                  </a:lnTo>
                  <a:lnTo>
                    <a:pt x="1790700" y="276225"/>
                  </a:lnTo>
                  <a:lnTo>
                    <a:pt x="1809750" y="76200"/>
                  </a:lnTo>
                  <a:lnTo>
                    <a:pt x="180975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Полилиния 54"/>
            <p:cNvSpPr/>
            <p:nvPr/>
          </p:nvSpPr>
          <p:spPr>
            <a:xfrm>
              <a:off x="2776538" y="3919538"/>
              <a:ext cx="96044" cy="261937"/>
            </a:xfrm>
            <a:custGeom>
              <a:avLst/>
              <a:gdLst>
                <a:gd name="connsiteX0" fmla="*/ 61912 w 96044"/>
                <a:gd name="connsiteY0" fmla="*/ 0 h 261937"/>
                <a:gd name="connsiteX1" fmla="*/ 85725 w 96044"/>
                <a:gd name="connsiteY1" fmla="*/ 123825 h 261937"/>
                <a:gd name="connsiteX2" fmla="*/ 0 w 96044"/>
                <a:gd name="connsiteY2" fmla="*/ 261937 h 26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044" h="261937">
                  <a:moveTo>
                    <a:pt x="61912" y="0"/>
                  </a:moveTo>
                  <a:cubicBezTo>
                    <a:pt x="78978" y="40084"/>
                    <a:pt x="96044" y="80169"/>
                    <a:pt x="85725" y="123825"/>
                  </a:cubicBezTo>
                  <a:cubicBezTo>
                    <a:pt x="75406" y="167481"/>
                    <a:pt x="37703" y="214709"/>
                    <a:pt x="0" y="261937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6201308"/>
            <a:ext cx="159472" cy="332234"/>
          </a:xfrm>
          <a:prstGeom prst="rect">
            <a:avLst/>
          </a:prstGeom>
          <a:noFill/>
        </p:spPr>
      </p:pic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Заголовок 1"/>
          <p:cNvSpPr txBox="1">
            <a:spLocks/>
          </p:cNvSpPr>
          <p:nvPr/>
        </p:nvSpPr>
        <p:spPr>
          <a:xfrm>
            <a:off x="467544" y="764704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2.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знак данной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2" name="Прямая соединительная линия 61"/>
          <p:cNvCxnSpPr>
            <a:stCxn id="53" idx="2"/>
          </p:cNvCxnSpPr>
          <p:nvPr/>
        </p:nvCxnSpPr>
        <p:spPr>
          <a:xfrm flipV="1">
            <a:off x="3194336" y="4725144"/>
            <a:ext cx="9512" cy="153562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987824" y="4257092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65" name="Заголовок 1"/>
          <p:cNvSpPr txBox="1">
            <a:spLocks/>
          </p:cNvSpPr>
          <p:nvPr/>
        </p:nvSpPr>
        <p:spPr>
          <a:xfrm>
            <a:off x="503548" y="1268760"/>
            <a:ext cx="7467600" cy="490066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Шаг 3.</a:t>
            </a:r>
            <a:r>
              <a:rPr kumimoji="0" lang="ru-RU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000" b="0" i="1" u="none" strike="noStrike" kern="1200" cap="small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Определить название функции</a:t>
            </a: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256076" y="2492896"/>
            <a:ext cx="43204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324" name="Rectangle 3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Выгнутая вниз стрелка 77"/>
          <p:cNvSpPr/>
          <p:nvPr/>
        </p:nvSpPr>
        <p:spPr>
          <a:xfrm>
            <a:off x="5076056" y="2672916"/>
            <a:ext cx="2196244" cy="4680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84068" y="3140968"/>
            <a:ext cx="206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</a:t>
            </a:r>
            <a:r>
              <a:rPr lang="ru-RU" dirty="0" smtClean="0"/>
              <a:t>еняем название</a:t>
            </a:r>
            <a:endParaRPr lang="ru-RU" dirty="0"/>
          </a:p>
        </p:txBody>
      </p:sp>
      <p:pic>
        <p:nvPicPr>
          <p:cNvPr id="42" name="Picture 1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96036" y="1664804"/>
            <a:ext cx="1044116" cy="522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subSp spid="_x0000_s4813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subSp spid="_x0000_s48132"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subSp spid="_x0000_s48132"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.3783 -0.3051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500"/>
                            </p:stCondLst>
                            <p:childTnLst>
                              <p:par>
                                <p:cTn id="6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subSp spid="_x0000_s4813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029">
                                            <p:subSp spid="_x0000_s48133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1000"/>
                            </p:stCondLst>
                            <p:childTnLst>
                              <p:par>
                                <p:cTn id="7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 animBg="1" autoUpdateAnimBg="0"/>
      <p:bldP spid="38" grpId="0" animBg="1" autoUpdateAnimBg="0"/>
      <p:bldP spid="39" grpId="0" animBg="1" autoUpdateAnimBg="0"/>
      <p:bldP spid="60" grpId="0" autoUpdateAnimBg="0"/>
      <p:bldP spid="64" grpId="0" autoUpdateAnimBg="0"/>
      <p:bldP spid="64" grpId="1"/>
      <p:bldP spid="64" grpId="2"/>
      <p:bldP spid="65" grpId="0" autoUpdateAnimBg="0"/>
      <p:bldP spid="66" grpId="0" animBg="1" autoUpdateAnimBg="0"/>
      <p:bldP spid="66" grpId="1" animBg="1"/>
      <p:bldP spid="78" grpId="0" animBg="1"/>
      <p:bldP spid="4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282</TotalTime>
  <Words>196</Words>
  <Application>Microsoft Office PowerPoint</Application>
  <PresentationFormat>Экран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Эркер</vt:lpstr>
      <vt:lpstr>Формула</vt:lpstr>
      <vt:lpstr>Microsoft Equation 3.0</vt:lpstr>
      <vt:lpstr>ФОРМУЛЫ ПРИВЕДЕНИЯ</vt:lpstr>
      <vt:lpstr>Шаг 1. Определить четверть</vt:lpstr>
      <vt:lpstr>Шаг 1. Определить четверть</vt:lpstr>
      <vt:lpstr>Шаг 1. Определить четверть</vt:lpstr>
      <vt:lpstr>Шаг 1. Определить четверть</vt:lpstr>
      <vt:lpstr>Шаг 1. Определить четверть</vt:lpstr>
      <vt:lpstr>Шаг 1. Определить четверть</vt:lpstr>
      <vt:lpstr>Шаг 1. Определить четверть</vt:lpstr>
      <vt:lpstr>Шаг 1. Определить четверть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Наталья</cp:lastModifiedBy>
  <cp:revision>42</cp:revision>
  <dcterms:modified xsi:type="dcterms:W3CDTF">2014-10-25T11:07:47Z</dcterms:modified>
</cp:coreProperties>
</file>