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0" r:id="rId3"/>
    <p:sldId id="262" r:id="rId4"/>
    <p:sldId id="263" r:id="rId5"/>
    <p:sldId id="264" r:id="rId6"/>
    <p:sldId id="265" r:id="rId7"/>
    <p:sldId id="266" r:id="rId8"/>
    <p:sldId id="268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0961-49B6-4D2A-B3F3-413FB21A601E}" type="datetimeFigureOut">
              <a:rPr lang="ru-RU" smtClean="0"/>
              <a:pPr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357E-1835-4292-8959-7091B3790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-edu.ru/node/1495" TargetMode="External"/><Relationship Id="rId2" Type="http://schemas.openxmlformats.org/officeDocument/2006/relationships/hyperlink" Target="http://edu.mgou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lck.yandex.ru/redir/dv/*data=url=http%3A%2F%2Fwww.kafmath.asou-mo.ru%2F&amp;ts=1484309714&amp;uid=6814102731461251874&amp;sign=ced3ce438dace7646f74e64a2acc67d4&amp;keyno=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держимое 4" descr="Рисунок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39700" y="0"/>
            <a:ext cx="9283700" cy="6858000"/>
          </a:xfr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2053" name="Picture 2" descr="http://im5-tub-ru.yandex.net/i?id=516888206-48-72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14734" y="5441230"/>
            <a:ext cx="2329266" cy="1416770"/>
          </a:xfr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63688" y="1988840"/>
            <a:ext cx="682911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Повышение эффективности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современного урока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через применение современных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образовательных технологий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457575" y="260648"/>
            <a:ext cx="5686425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0" hangingPunct="0">
              <a:spcBef>
                <a:spcPct val="20000"/>
              </a:spcBef>
              <a:defRPr/>
            </a:pPr>
            <a:r>
              <a:rPr lang="ru-RU" sz="3200" b="1" dirty="0">
                <a:latin typeface="Arial Narrow" pitchFamily="34" charset="0"/>
                <a:cs typeface="+mn-cs"/>
              </a:rPr>
              <a:t>	</a:t>
            </a:r>
            <a: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  <a:t>«Кто постигает новое,  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лелея </a:t>
            </a:r>
            <a: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  <a:t>старое, </a:t>
            </a:r>
            <a:endParaRPr lang="ru-RU" sz="24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342900" indent="-342900" algn="r" eaLnBrk="0" hangingPunct="0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тот </a:t>
            </a:r>
            <a: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  <a:t>может 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быть </a:t>
            </a:r>
            <a: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  <a:t>учителем". </a:t>
            </a:r>
            <a:b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400" i="1" dirty="0">
                <a:solidFill>
                  <a:srgbClr val="002060"/>
                </a:solidFill>
                <a:latin typeface="Monotype Corsiva" pitchFamily="66" charset="0"/>
              </a:rPr>
              <a:t>Конфуций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держимое 4" descr="Рисунок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39700" y="0"/>
            <a:ext cx="9283700" cy="6858000"/>
          </a:xfr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2053" name="Picture 2" descr="http://im5-tub-ru.yandex.net/i?id=516888206-48-72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14734" y="5441230"/>
            <a:ext cx="2329266" cy="1416770"/>
          </a:xfr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63688" y="1988840"/>
            <a:ext cx="682911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Повышение эффективности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современного урока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через применение современных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образовательных технологий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457575" y="260648"/>
            <a:ext cx="5686425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0" hangingPunct="0">
              <a:spcBef>
                <a:spcPct val="20000"/>
              </a:spcBef>
              <a:defRPr/>
            </a:pPr>
            <a:r>
              <a:rPr lang="ru-RU" sz="3200" b="1" dirty="0">
                <a:latin typeface="Arial Narrow" pitchFamily="34" charset="0"/>
                <a:cs typeface="+mn-cs"/>
              </a:rPr>
              <a:t>	</a:t>
            </a:r>
            <a: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  <a:t>«Кто постигает новое,  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лелея </a:t>
            </a:r>
            <a: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  <a:t>старое, </a:t>
            </a:r>
            <a:endParaRPr lang="ru-RU" sz="24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342900" indent="-342900" algn="r" eaLnBrk="0" hangingPunct="0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тот </a:t>
            </a:r>
            <a: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  <a:t>может 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быть </a:t>
            </a:r>
            <a: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  <a:t>учителем". </a:t>
            </a:r>
            <a:br>
              <a:rPr lang="ru-RU" sz="2400" b="1" dirty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400" i="1" dirty="0">
                <a:solidFill>
                  <a:srgbClr val="002060"/>
                </a:solidFill>
                <a:latin typeface="Monotype Corsiva" pitchFamily="66" charset="0"/>
              </a:rPr>
              <a:t>Конфуций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113" y="404664"/>
            <a:ext cx="872841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</a:t>
            </a:r>
            <a:r>
              <a:rPr lang="en-US" dirty="0" smtClean="0">
                <a:hlinkClick r:id="rId2"/>
              </a:rPr>
              <a:t>http://edu.mgou.ru/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- </a:t>
            </a:r>
            <a:r>
              <a:rPr lang="en-US" dirty="0" smtClean="0">
                <a:solidFill>
                  <a:srgbClr val="FF0000"/>
                </a:solidFill>
              </a:rPr>
              <a:t>13</a:t>
            </a:r>
            <a:r>
              <a:rPr lang="ru-RU" dirty="0" smtClean="0">
                <a:solidFill>
                  <a:srgbClr val="FF0000"/>
                </a:solidFill>
              </a:rPr>
              <a:t> января</a:t>
            </a:r>
            <a:r>
              <a:rPr lang="ru-RU" dirty="0" smtClean="0"/>
              <a:t>, Всероссийская научно-практическая конференция «Опыт внедрения </a:t>
            </a:r>
          </a:p>
          <a:p>
            <a:r>
              <a:rPr lang="ru-RU" dirty="0" smtClean="0"/>
              <a:t>современных образовательных технологий в учебно-воспитательное пространство»</a:t>
            </a:r>
          </a:p>
          <a:p>
            <a:r>
              <a:rPr lang="ru-RU" dirty="0" smtClean="0"/>
              <a:t>    - </a:t>
            </a:r>
            <a:r>
              <a:rPr lang="ru-RU" dirty="0" smtClean="0">
                <a:solidFill>
                  <a:srgbClr val="FF0000"/>
                </a:solidFill>
              </a:rPr>
              <a:t>19 января</a:t>
            </a:r>
            <a:r>
              <a:rPr lang="ru-RU" dirty="0" smtClean="0"/>
              <a:t>, </a:t>
            </a:r>
            <a:r>
              <a:rPr lang="ru-RU" dirty="0" err="1" smtClean="0"/>
              <a:t>вебинар</a:t>
            </a:r>
            <a:r>
              <a:rPr lang="ru-RU" dirty="0" smtClean="0"/>
              <a:t> «</a:t>
            </a:r>
            <a:r>
              <a:rPr lang="ru-RU" dirty="0" err="1" smtClean="0"/>
              <a:t>Медиатека</a:t>
            </a:r>
            <a:r>
              <a:rPr lang="ru-RU" dirty="0" smtClean="0"/>
              <a:t> современного педагога», с 16.00 до 17.00</a:t>
            </a:r>
          </a:p>
          <a:p>
            <a:r>
              <a:rPr lang="ru-RU" dirty="0"/>
              <a:t>    - </a:t>
            </a:r>
            <a:r>
              <a:rPr lang="ru-RU" dirty="0">
                <a:solidFill>
                  <a:srgbClr val="FF0000"/>
                </a:solidFill>
              </a:rPr>
              <a:t>26 января</a:t>
            </a:r>
            <a:r>
              <a:rPr lang="ru-RU" dirty="0"/>
              <a:t>, </a:t>
            </a:r>
            <a:r>
              <a:rPr lang="ru-RU" dirty="0" err="1"/>
              <a:t>вебинар</a:t>
            </a:r>
            <a:r>
              <a:rPr lang="ru-RU" dirty="0"/>
              <a:t> «УУД – универсальные учебные действия: зачем нужны новые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понятия </a:t>
            </a:r>
            <a:r>
              <a:rPr lang="ru-RU" dirty="0"/>
              <a:t>современному учителю</a:t>
            </a:r>
            <a:r>
              <a:rPr lang="ru-RU" dirty="0" smtClean="0"/>
              <a:t>?», </a:t>
            </a:r>
            <a:r>
              <a:rPr lang="ru-RU" dirty="0"/>
              <a:t>с 16.00 до </a:t>
            </a:r>
            <a:r>
              <a:rPr lang="ru-RU" dirty="0" smtClean="0"/>
              <a:t>17.00</a:t>
            </a:r>
          </a:p>
          <a:p>
            <a:r>
              <a:rPr lang="ru-RU" dirty="0" smtClean="0"/>
              <a:t>2. </a:t>
            </a:r>
            <a:r>
              <a:rPr lang="ru-RU" dirty="0">
                <a:solidFill>
                  <a:srgbClr val="FF0000"/>
                </a:solidFill>
              </a:rPr>
              <a:t>20 января</a:t>
            </a:r>
            <a:r>
              <a:rPr lang="ru-RU" dirty="0"/>
              <a:t>, МБУ ДПО УМОЦ </a:t>
            </a:r>
            <a:r>
              <a:rPr lang="ru-RU" dirty="0" err="1"/>
              <a:t>г.о</a:t>
            </a:r>
            <a:r>
              <a:rPr lang="ru-RU" dirty="0"/>
              <a:t>. Королев, ул. </a:t>
            </a:r>
            <a:r>
              <a:rPr lang="ru-RU" dirty="0" err="1"/>
              <a:t>Грабина</a:t>
            </a:r>
            <a:r>
              <a:rPr lang="ru-RU" dirty="0"/>
              <a:t>, д.2а, начало в 10.00</a:t>
            </a:r>
          </a:p>
          <a:p>
            <a:r>
              <a:rPr lang="ru-RU" dirty="0"/>
              <a:t>      (заявки до 18 января)</a:t>
            </a:r>
          </a:p>
          <a:p>
            <a:r>
              <a:rPr lang="ru-RU" dirty="0"/>
              <a:t>«Современный урок математики как основной ресурс реализации требований ФГОС</a:t>
            </a:r>
            <a:r>
              <a:rPr lang="ru-RU" dirty="0" smtClean="0"/>
              <a:t>»</a:t>
            </a:r>
          </a:p>
          <a:p>
            <a:endParaRPr lang="ru-RU" dirty="0"/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www.int-edu.ru/node/1495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    23 января</a:t>
            </a:r>
            <a:r>
              <a:rPr lang="ru-RU" dirty="0" smtClean="0"/>
              <a:t>, учебный </a:t>
            </a:r>
            <a:r>
              <a:rPr lang="ru-RU" dirty="0"/>
              <a:t>центр Института новых технологий приглашает на</a:t>
            </a:r>
            <a:r>
              <a:rPr lang="ru-RU" b="1" dirty="0"/>
              <a:t> </a:t>
            </a:r>
            <a:endParaRPr lang="ru-RU" b="1" dirty="0" smtClean="0"/>
          </a:p>
          <a:p>
            <a:r>
              <a:rPr lang="ru-RU" b="1" dirty="0" smtClean="0"/>
              <a:t>    бесплатную лекцию </a:t>
            </a:r>
            <a:r>
              <a:rPr lang="ru-RU" dirty="0" smtClean="0"/>
              <a:t>(начало </a:t>
            </a:r>
            <a:r>
              <a:rPr lang="ru-RU" dirty="0"/>
              <a:t>в 16.00 по адресу ул. Мытная, д. </a:t>
            </a:r>
            <a:r>
              <a:rPr lang="ru-RU" dirty="0" smtClean="0"/>
              <a:t>50). </a:t>
            </a:r>
          </a:p>
          <a:p>
            <a:r>
              <a:rPr lang="ru-RU" dirty="0" smtClean="0"/>
              <a:t>    «</a:t>
            </a:r>
            <a:r>
              <a:rPr lang="ru-RU" dirty="0"/>
              <a:t>Основы математики. Линейная алгебра»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4330258"/>
            <a:ext cx="9144000" cy="24622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Кафедра математических дисциплин ГБОУ ВО МО "Академия социального управления" приглашает Вас принять участие в V ежегодном межрегиональном профессиональном конкурсе творческих разработок "Инновационные технологии при обучении математике".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Конкурс проводится в пятый раз и уже привлёк участников из разных уголков России.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Мы надеемся, что Конкурс станет местом, где лучшие учителя со всей России будут делиться своими педагогическими находками, помогающими учить детей лучше и интереснее. Вместе мы сделаем математическое образование лучше.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Подробности на сайте Академии на странице кафедры математических дисциплин: </a:t>
            </a:r>
            <a:r>
              <a:rPr kumimoji="0" lang="ru-RU" altLang="ru-RU" sz="1400" b="0" i="0" u="sng" strike="noStrike" cap="none" normalizeH="0" baseline="0" dirty="0" smtClean="0">
                <a:ln>
                  <a:noFill/>
                </a:ln>
                <a:solidFill>
                  <a:srgbClr val="0186BA"/>
                </a:solidFill>
                <a:effectLst/>
                <a:latin typeface="Times New Roman" pitchFamily="18" charset="0"/>
                <a:cs typeface="Times New Roman" pitchFamily="18" charset="0"/>
                <a:hlinkClick r:id="rId4"/>
              </a:rPr>
              <a:t>www.kafmath.asou-mo.ru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в разделе "Конкурсы".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Информация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920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Рисунок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-139700" y="0"/>
            <a:ext cx="92837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000125" y="0"/>
            <a:ext cx="8143875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latin typeface="Calibri" pitchFamily="34" charset="0"/>
              </a:rPr>
              <a:t>Под </a:t>
            </a:r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технологией</a:t>
            </a:r>
            <a:r>
              <a:rPr lang="ru-RU" sz="3200" i="1" dirty="0" smtClean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понимается поэтапная реализация того или иного метода или принципа с помощью определенных форм работы. </a:t>
            </a:r>
          </a:p>
          <a:p>
            <a:pPr algn="ctr"/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Педагогическая технология</a:t>
            </a:r>
          </a:p>
          <a:p>
            <a:pPr algn="ctr"/>
            <a:r>
              <a:rPr lang="ru-RU" sz="3200" i="1" dirty="0" smtClean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– процесс поэтапного и воспроизводимого процесса достижения поставленной педагогической цели</a:t>
            </a:r>
          </a:p>
          <a:p>
            <a:pPr algn="ctr"/>
            <a:endParaRPr lang="ru-RU" sz="3200" dirty="0" smtClean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4149080"/>
            <a:ext cx="7500938" cy="2308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latin typeface="+mn-lt"/>
              </a:rPr>
              <a:t>        Метод </a:t>
            </a:r>
            <a:r>
              <a:rPr lang="ru-RU" sz="2400" dirty="0">
                <a:latin typeface="+mn-lt"/>
              </a:rPr>
              <a:t>(проблемный метод, метод диалога, метод сотрудничества, тренинг и пр.) может определять форму организации деятельности субъектов образовательного процесса в рамках создаваемой и применяемой технологии для тех или иных целей (обучения, общения, развития и т.д.).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8488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развития критического мышления (ТРКМ)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700808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/>
              <a:t>ТРКМ включает в себя три стадии: </a:t>
            </a:r>
            <a:r>
              <a:rPr lang="ru-RU" sz="2000" dirty="0" smtClean="0"/>
              <a:t>вызова, осмысления и размышления.</a:t>
            </a:r>
          </a:p>
          <a:p>
            <a:endParaRPr lang="ru-RU" sz="2000" dirty="0" smtClean="0"/>
          </a:p>
          <a:p>
            <a:r>
              <a:rPr lang="ru-RU" sz="2000" b="1" dirty="0" smtClean="0"/>
              <a:t>Стадия вызова </a:t>
            </a:r>
            <a:r>
              <a:rPr lang="ru-RU" sz="2000" dirty="0" smtClean="0"/>
              <a:t>актуализирует имеющиеся знания учащихся, пробуждает интерес к теме. Именно здесь определяются цели изучения материала.</a:t>
            </a:r>
          </a:p>
          <a:p>
            <a:endParaRPr lang="ru-RU" sz="2000" dirty="0" smtClean="0"/>
          </a:p>
          <a:p>
            <a:r>
              <a:rPr lang="ru-RU" sz="2000" b="1" dirty="0" smtClean="0"/>
              <a:t>Стадия осмысления нового материала  </a:t>
            </a:r>
            <a:r>
              <a:rPr lang="ru-RU" sz="2000" dirty="0" smtClean="0"/>
              <a:t>(новой информации, идеи, понятия). Здесь происходит основная содержательная работа ученика с текстом. Причем «текст» нужно понимать достаточно широко: это может быть чтение нового материала в учебнике, осмысление условия задачи, речь учителя…</a:t>
            </a:r>
          </a:p>
          <a:p>
            <a:endParaRPr lang="ru-RU" sz="2000" dirty="0" smtClean="0"/>
          </a:p>
          <a:p>
            <a:r>
              <a:rPr lang="ru-RU" sz="2000" b="1" dirty="0" smtClean="0"/>
              <a:t>Стадия размышления</a:t>
            </a:r>
            <a:r>
              <a:rPr lang="ru-RU" sz="2000" dirty="0" smtClean="0"/>
              <a:t> или рефлексии. Здесь ученик осмысляет изученный материал и формирует свое личное мнение, отношение к нему.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5877272"/>
            <a:ext cx="6408712" cy="646331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ТРКМ школьников наиболее эффективно может быть реализована в среднем звене при решении текстовых задач.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временные  образовательные  технологии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8488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Кейс-технология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временные  образовательные  технологии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225689"/>
            <a:ext cx="90364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Технология основана на </a:t>
            </a:r>
            <a:r>
              <a:rPr lang="ru-RU" sz="20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решения конкретных задач-ситуаций (кейсов). 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кейс–технологии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заключается в том, чтобы научить учащихся, как индивидуально, так и в составе группы: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-анализировать информацию;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-сортировать ее для решения заданной задачи;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-выявлять ключевые проблемы;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-генерировать альтернативные пути решения и оценивать их;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-выбирать оптимальное решение и формировать программы действий и т.п.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требования к кейсу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-исследовательская проблема должна быть актуальна и не иметь однозначного  или очевидного решения;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соответствовать тематике курса;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-достаточное количество информации для проведения анализа и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нахождения решения;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-представленная информация должна быть  противоречива, тогда она повлечет дискуссию между школьниками.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8488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Информационные технологии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временные  образовательные  технологии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225689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Использование обучающих программ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Компьютерное тестирование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на персональных компьютерах (обработка информации, создание компьютерных моделей, проведение исследования, лабораторные работы и т.д.)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с электронным учебником, интерактивными рабочими тетрадями</a:t>
            </a: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4653136"/>
            <a:ext cx="6408712" cy="1477328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Опыт использования ИКТ на уроках математики показал, что наиболее эффективно проходят уроки геометрии, стереометрии, уроки алгебры при изучении функций и графиков. а также занятия, посвящённые материалу, выходящему за рамки школьных учебников.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8488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</a:t>
            </a:r>
            <a:r>
              <a:rPr lang="ru-RU" sz="2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деятельностного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временные  образовательные  технологии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26839" t="29035" r="32926" b="32972"/>
          <a:stretch>
            <a:fillRect/>
          </a:stretch>
        </p:blipFill>
        <p:spPr bwMode="auto">
          <a:xfrm>
            <a:off x="179512" y="1628800"/>
            <a:ext cx="4392488" cy="2332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4572000" y="1484784"/>
            <a:ext cx="4572000" cy="29177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ct val="40000"/>
              </a:spcBef>
              <a:buFontTx/>
              <a:buAutoNum type="arabicParenR"/>
            </a:pPr>
            <a:r>
              <a:rPr lang="ru-RU" altLang="ru-RU" dirty="0" smtClean="0">
                <a:latin typeface="Bookman Old Style" pitchFamily="18" charset="0"/>
              </a:rPr>
              <a:t>Мотивация (самоопределение) к учебной деятельности</a:t>
            </a:r>
            <a:r>
              <a:rPr lang="ru-RU" altLang="ru-RU" i="1" dirty="0" smtClean="0">
                <a:latin typeface="Bookman Old Style" pitchFamily="18" charset="0"/>
              </a:rPr>
              <a:t>.</a:t>
            </a:r>
          </a:p>
          <a:p>
            <a:pPr marL="457200" indent="-457200">
              <a:spcBef>
                <a:spcPct val="40000"/>
              </a:spcBef>
              <a:buFontTx/>
              <a:buAutoNum type="arabicParenR"/>
            </a:pPr>
            <a:r>
              <a:rPr lang="ru-RU" altLang="ru-RU" dirty="0" smtClean="0">
                <a:latin typeface="Bookman Old Style" pitchFamily="18" charset="0"/>
              </a:rPr>
              <a:t>Актуализация и фиксирование индивидуального затруднения в пробном действии.</a:t>
            </a:r>
          </a:p>
          <a:p>
            <a:pPr marL="457200" indent="-457200">
              <a:spcBef>
                <a:spcPct val="40000"/>
              </a:spcBef>
              <a:buFontTx/>
              <a:buAutoNum type="arabicParenR"/>
            </a:pPr>
            <a:r>
              <a:rPr lang="ru-RU" altLang="ru-RU" dirty="0" smtClean="0">
                <a:latin typeface="Bookman Old Style" pitchFamily="18" charset="0"/>
              </a:rPr>
              <a:t>Выявления места и причины затруднения.</a:t>
            </a:r>
          </a:p>
          <a:p>
            <a:pPr marL="457200" indent="-457200">
              <a:spcBef>
                <a:spcPct val="40000"/>
              </a:spcBef>
              <a:buFontTx/>
              <a:buAutoNum type="arabicParenR"/>
            </a:pPr>
            <a:r>
              <a:rPr lang="ru-RU" altLang="ru-RU" dirty="0" smtClean="0">
                <a:latin typeface="Bookman Old Style" pitchFamily="18" charset="0"/>
              </a:rPr>
              <a:t>Построение проекта выхода из  затруднения.</a:t>
            </a:r>
            <a:endParaRPr lang="ru-RU" altLang="ru-RU" dirty="0"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437112"/>
            <a:ext cx="8352928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40000"/>
              </a:spcBef>
            </a:pPr>
            <a:r>
              <a:rPr lang="ru-RU" altLang="ru-RU" dirty="0" smtClean="0">
                <a:latin typeface="Bookman Old Style" pitchFamily="18" charset="0"/>
              </a:rPr>
              <a:t>5) Реализация построенного проекта.</a:t>
            </a:r>
          </a:p>
          <a:p>
            <a:pPr marL="457200" indent="-457200">
              <a:spcBef>
                <a:spcPct val="40000"/>
              </a:spcBef>
            </a:pPr>
            <a:r>
              <a:rPr lang="ru-RU" altLang="ru-RU" dirty="0" smtClean="0">
                <a:latin typeface="Bookman Old Style" pitchFamily="18" charset="0"/>
              </a:rPr>
              <a:t>6) Первичное закрепление с проговариванием во внешней речи.</a:t>
            </a:r>
          </a:p>
          <a:p>
            <a:pPr marL="457200" indent="-457200">
              <a:spcBef>
                <a:spcPct val="40000"/>
              </a:spcBef>
            </a:pPr>
            <a:r>
              <a:rPr lang="ru-RU" altLang="ru-RU" dirty="0" smtClean="0">
                <a:latin typeface="Bookman Old Style" pitchFamily="18" charset="0"/>
              </a:rPr>
              <a:t>7) Самостоятельная работа с самопроверкой по эталону.</a:t>
            </a:r>
          </a:p>
          <a:p>
            <a:pPr marL="457200" indent="-457200">
              <a:spcBef>
                <a:spcPct val="50000"/>
              </a:spcBef>
            </a:pPr>
            <a:r>
              <a:rPr lang="ru-RU" altLang="ru-RU" dirty="0" smtClean="0">
                <a:latin typeface="Bookman Old Style" pitchFamily="18" charset="0"/>
              </a:rPr>
              <a:t>8) Включение в систему знаний и повторение.</a:t>
            </a:r>
          </a:p>
          <a:p>
            <a:pPr marL="457200" indent="-457200">
              <a:spcBef>
                <a:spcPct val="50000"/>
              </a:spcBef>
            </a:pPr>
            <a:r>
              <a:rPr lang="ru-RU" altLang="ru-RU" dirty="0" smtClean="0">
                <a:latin typeface="Bookman Old Style" pitchFamily="18" charset="0"/>
              </a:rPr>
              <a:t>9) Рефлексия учебной деятельности</a:t>
            </a:r>
            <a:r>
              <a:rPr lang="ru-RU" altLang="ru-RU" b="1" dirty="0" smtClean="0">
                <a:solidFill>
                  <a:srgbClr val="002060"/>
                </a:solidFill>
                <a:latin typeface="Georgia" pitchFamily="18" charset="0"/>
              </a:rPr>
              <a:t>.</a:t>
            </a:r>
            <a:endParaRPr lang="ru-RU" altLang="ru-RU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84887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«ТРИЗ»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(технология решения изобретательских задач)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временные  образовательные  технологии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844824"/>
            <a:ext cx="903649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2000" u="sng" dirty="0" smtClean="0"/>
              <a:t>Методы и приемы: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/>
              <a:t> Мозговой штурм (необходим тогда, когда обсуждается ситуация, из которой на первый взгляд нет реального выхода)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/>
              <a:t> Прием  фантазирования (достроить, изменить условие и т.д.)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/>
              <a:t> Творческие задания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/>
              <a:t>«Да- Нет» (позволяет решать задачи с постепенным сужением круга поиска)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/>
              <a:t> Метод проб и ошибок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/>
              <a:t> Аналогии (поиск аналогичных свойств, закономерностей)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/>
              <a:t>Морфологический анализ (поиск новой идеи путем систематического перебора возможных вариантов. Этот метод чаще всего используется при решении логических задач)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8488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Проектная технология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временные  образовательные  технологии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340768"/>
            <a:ext cx="9036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Проекты бывают: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краткосрочные проекты (это могут быть проекты, предусмотренные для проведения на уроке или во внеурочное время для решения небольшой проблемы);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долгосрочные, предусматривающие решение достаточно сложной проблемы, требующей длительного наблюдения, постановки экспериментов, опытов, сбор данных, их обработка.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 Типы  проектов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исследовательские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творческие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 игровые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г) информационные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практико-ориентированные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782</Words>
  <Application>Microsoft Office PowerPoint</Application>
  <PresentationFormat>Экран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29</cp:revision>
  <dcterms:created xsi:type="dcterms:W3CDTF">2017-01-12T15:24:48Z</dcterms:created>
  <dcterms:modified xsi:type="dcterms:W3CDTF">2020-08-12T07:50:09Z</dcterms:modified>
</cp:coreProperties>
</file>