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7" r:id="rId4"/>
    <p:sldId id="277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72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3740-4E14-4E8E-A338-14494D40C9F8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D0E03-7388-4B13-AD5B-E32A8BC1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0E03-7388-4B13-AD5B-E32A8BC15F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D0EE-6201-46A9-B597-8DB5615B363C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CEEF-97D6-4FCF-B76A-A3C816C2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www.voronezh.ru/inform/news/2008/img/glas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nestdoors.ru/spaw/images/lib2/vitrag19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nza-trade.ru/estate/landscape/landscape-design_26.jpg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majliki.ru/smilie-1032363879.htm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921639111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026.narod.ru/1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novare.ru/images/nastil_shtuchnogo_parketa4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vozdik.ru/media/aimages/old/02_07_03_16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357298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«Сущность математики не в формулах, а в тех процессах  мышления, при помощи каких получаются формулы»</a:t>
            </a:r>
          </a:p>
          <a:p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                    В. П. Ермаков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1802" cy="3481375"/>
          </a:xfrm>
          <a:prstGeom prst="rect">
            <a:avLst/>
          </a:prstGeom>
        </p:spPr>
      </p:pic>
      <p:pic>
        <p:nvPicPr>
          <p:cNvPr id="2" name="Рисунок 1" descr="2131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3237"/>
            <a:ext cx="6072198" cy="3764763"/>
          </a:xfrm>
          <a:prstGeom prst="rect">
            <a:avLst/>
          </a:prstGeom>
        </p:spPr>
      </p:pic>
      <p:pic>
        <p:nvPicPr>
          <p:cNvPr id="19458" name="Picture 2" descr="Картинка 114 из 51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6391" y="0"/>
            <a:ext cx="3737610" cy="6858000"/>
          </a:xfrm>
          <a:prstGeom prst="rect">
            <a:avLst/>
          </a:prstGeom>
          <a:noFill/>
        </p:spPr>
      </p:pic>
      <p:pic>
        <p:nvPicPr>
          <p:cNvPr id="19460" name="Picture 4" descr="http://www.neogotika.ru/pict/vitrajisty/7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-1"/>
            <a:ext cx="2714644" cy="369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Картинка 2 из 328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109761"/>
            <a:ext cx="3476628" cy="374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214818"/>
            <a:ext cx="57220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 по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стеклу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4636_ebda14d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319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06017094_italian_garden_c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266" y="0"/>
            <a:ext cx="520473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ac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42232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969" y="3571876"/>
            <a:ext cx="481403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Картинка 160 из 2098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214422"/>
            <a:ext cx="5260435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015.radikal.ru/0804/ec/b7d4ef10b7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46991"/>
            <a:ext cx="3214678" cy="2411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61995" y="4734342"/>
            <a:ext cx="5682005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Ландшафтный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дизайнер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_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643314"/>
            <a:ext cx="401835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_7629_24ce534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3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litka-dlya-kuhni-300x2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11" y="0"/>
            <a:ext cx="3746489" cy="370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ics_70059a1ac4436f78fb2f4b86bffc03c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624868"/>
            <a:ext cx="2928958" cy="423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52773"/>
            <a:ext cx="3357554" cy="380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aca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0"/>
            <a:ext cx="323169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http://s17.rimg.info/a781d1f06aa7073677ed06e3d65125b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643050"/>
            <a:ext cx="2120280" cy="33548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005472"/>
            <a:ext cx="2531270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СТОЛЯР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785926"/>
            <a:ext cx="306077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ПАРКЕТЧИК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214950"/>
            <a:ext cx="3018903" cy="1143008"/>
          </a:xfrm>
          <a:prstGeom prst="rect">
            <a:avLst/>
          </a:prstGeom>
          <a:noFill/>
        </p:spPr>
        <p:txBody>
          <a:bodyPr wrap="none" rtlCol="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Плиточник-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укладчик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0393" y="4143380"/>
            <a:ext cx="2873607" cy="76944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ПОРТНИХА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14818"/>
            <a:ext cx="3877407" cy="1446550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стеклу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142984"/>
            <a:ext cx="3783728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Ландшафтный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дизайнер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2963" y="1928802"/>
            <a:ext cx="3321037" cy="1446550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Плиточник-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облицовщик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1857364"/>
            <a:ext cx="4742004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«Площади </a:t>
            </a:r>
          </a:p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фигур»</a:t>
            </a:r>
            <a:endParaRPr lang="ru-RU" sz="6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AC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AC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AC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BH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1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2857520"/>
                <a:gridCol w="385762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Фигура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Название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Формула площади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lang="ru-RU" sz="3600" baseline="0" dirty="0"/>
                    </a:p>
                  </a:txBody>
                  <a:tcPr anchor="ctr" anchorCtr="1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3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AC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AC</a:t>
                      </a:r>
                      <a:r>
                        <a:rPr kumimoji="0" lang="en-US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BH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571472" y="857232"/>
            <a:ext cx="1357322" cy="804351"/>
            <a:chOff x="9125" y="0"/>
            <a:chExt cx="3897991" cy="21165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754" y="357166"/>
              <a:ext cx="2428892" cy="14287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9119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9194" y="0"/>
              <a:ext cx="726447" cy="80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714348" y="1714488"/>
            <a:ext cx="928694" cy="804351"/>
            <a:chOff x="9125" y="0"/>
            <a:chExt cx="4222824" cy="21165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53392" y="357166"/>
              <a:ext cx="2428892" cy="1428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" y="1315876"/>
              <a:ext cx="76609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3952" y="1315876"/>
              <a:ext cx="77799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502" y="0"/>
              <a:ext cx="726447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" y="0"/>
              <a:ext cx="742309" cy="800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427738" y="2590380"/>
            <a:ext cx="1373189" cy="889376"/>
            <a:chOff x="-269615" y="574015"/>
            <a:chExt cx="3840636" cy="184144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500034" y="714357"/>
              <a:ext cx="2571768" cy="1428760"/>
            </a:xfrm>
            <a:prstGeom prst="triangle">
              <a:avLst>
                <a:gd name="adj" fmla="val 100000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69615" y="1714487"/>
              <a:ext cx="601809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8738" y="574015"/>
              <a:ext cx="583117" cy="700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6" name="Группа 25"/>
          <p:cNvGrpSpPr/>
          <p:nvPr/>
        </p:nvGrpSpPr>
        <p:grpSpPr>
          <a:xfrm>
            <a:off x="285720" y="3357562"/>
            <a:ext cx="1872397" cy="979450"/>
            <a:chOff x="-67412" y="387517"/>
            <a:chExt cx="3638433" cy="202794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500034" y="714356"/>
              <a:ext cx="2571768" cy="1428760"/>
            </a:xfrm>
            <a:prstGeom prst="triangle">
              <a:avLst>
                <a:gd name="adj" fmla="val 76412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67412" y="1714487"/>
              <a:ext cx="60180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3" y="1714487"/>
              <a:ext cx="57065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1312" y="387517"/>
              <a:ext cx="583118" cy="700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</p:grpSp>
      <p:grpSp>
        <p:nvGrpSpPr>
          <p:cNvPr id="17" name="Группа 35"/>
          <p:cNvGrpSpPr/>
          <p:nvPr/>
        </p:nvGrpSpPr>
        <p:grpSpPr>
          <a:xfrm>
            <a:off x="357158" y="4214818"/>
            <a:ext cx="1793868" cy="921332"/>
            <a:chOff x="151120" y="0"/>
            <a:chExt cx="3427269" cy="2105880"/>
          </a:xfrm>
        </p:grpSpPr>
        <p:sp>
          <p:nvSpPr>
            <p:cNvPr id="31" name="Параллелограмм 30"/>
            <p:cNvSpPr/>
            <p:nvPr/>
          </p:nvSpPr>
          <p:spPr>
            <a:xfrm>
              <a:off x="714348" y="357166"/>
              <a:ext cx="2428892" cy="1428760"/>
            </a:xfrm>
            <a:prstGeom prst="parallelogram">
              <a:avLst>
                <a:gd name="adj" fmla="val 4720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120" y="1332050"/>
              <a:ext cx="591697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319" y="0"/>
              <a:ext cx="561070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063" y="0"/>
              <a:ext cx="573321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19" y="1332050"/>
              <a:ext cx="600886" cy="77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8" name="Группа 41"/>
          <p:cNvGrpSpPr/>
          <p:nvPr/>
        </p:nvGrpSpPr>
        <p:grpSpPr>
          <a:xfrm>
            <a:off x="785786" y="5000636"/>
            <a:ext cx="960560" cy="1052934"/>
            <a:chOff x="-186060" y="436581"/>
            <a:chExt cx="3101868" cy="3471983"/>
          </a:xfrm>
        </p:grpSpPr>
        <p:sp>
          <p:nvSpPr>
            <p:cNvPr id="37" name="Ромб 36"/>
            <p:cNvSpPr/>
            <p:nvPr/>
          </p:nvSpPr>
          <p:spPr>
            <a:xfrm>
              <a:off x="714348" y="642918"/>
              <a:ext cx="1357322" cy="2928958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86060" y="1675843"/>
              <a:ext cx="1000092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7480" y="1675843"/>
              <a:ext cx="948328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9826" y="436581"/>
              <a:ext cx="969033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3236" y="2792204"/>
              <a:ext cx="1015624" cy="1116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grpSp>
        <p:nvGrpSpPr>
          <p:cNvPr id="19" name="Группа 50"/>
          <p:cNvGrpSpPr/>
          <p:nvPr/>
        </p:nvGrpSpPr>
        <p:grpSpPr>
          <a:xfrm>
            <a:off x="142844" y="6019404"/>
            <a:ext cx="2196667" cy="819984"/>
            <a:chOff x="235965" y="439298"/>
            <a:chExt cx="3726584" cy="1398018"/>
          </a:xfrm>
        </p:grpSpPr>
        <p:grpSp>
          <p:nvGrpSpPr>
            <p:cNvPr id="20" name="Группа 42"/>
            <p:cNvGrpSpPr/>
            <p:nvPr/>
          </p:nvGrpSpPr>
          <p:grpSpPr>
            <a:xfrm>
              <a:off x="714348" y="651118"/>
              <a:ext cx="2786082" cy="1071572"/>
              <a:chOff x="500034" y="655334"/>
              <a:chExt cx="2786082" cy="1000134"/>
            </a:xfrm>
            <a:solidFill>
              <a:srgbClr val="C00000"/>
            </a:solidFill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1285852" y="655336"/>
                <a:ext cx="1500199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Прямоугольный треугольник 44"/>
              <p:cNvSpPr/>
              <p:nvPr/>
            </p:nvSpPr>
            <p:spPr>
              <a:xfrm>
                <a:off x="2786050" y="655336"/>
                <a:ext cx="500066" cy="10001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flipH="1">
                <a:off x="500034" y="655334"/>
                <a:ext cx="785818" cy="10001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965" y="1260104"/>
              <a:ext cx="52539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</a:t>
              </a:r>
              <a:endParaRPr lang="ru-RU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28926" y="439298"/>
              <a:ext cx="498203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</a:t>
              </a:r>
              <a:endParaRPr lang="ru-RU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120" y="439298"/>
              <a:ext cx="509081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</a:t>
              </a:r>
              <a:endParaRPr lang="ru-RU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92" y="1260104"/>
              <a:ext cx="533557" cy="577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</a:t>
              </a:r>
              <a:endParaRPr lang="ru-RU" sz="1600" b="1" dirty="0"/>
            </a:p>
          </p:txBody>
        </p:sp>
      </p:grpSp>
      <p:cxnSp>
        <p:nvCxnSpPr>
          <p:cNvPr id="53" name="Прямая соединительная линия 52"/>
          <p:cNvCxnSpPr>
            <a:stCxn id="27" idx="3"/>
            <a:endCxn id="27" idx="0"/>
          </p:cNvCxnSpPr>
          <p:nvPr/>
        </p:nvCxnSpPr>
        <p:spPr>
          <a:xfrm rot="5400000" flipH="1">
            <a:off x="1244001" y="3860447"/>
            <a:ext cx="69005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5852" y="400050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62" name="Прямая соединительная линия 61"/>
          <p:cNvCxnSpPr>
            <a:stCxn id="34" idx="3"/>
          </p:cNvCxnSpPr>
          <p:nvPr/>
        </p:nvCxnSpPr>
        <p:spPr>
          <a:xfrm flipH="1">
            <a:off x="928662" y="4384095"/>
            <a:ext cx="14330" cy="627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8662" y="478632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72179" y="5550922"/>
            <a:ext cx="821082" cy="6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7" idx="3"/>
          </p:cNvCxnSpPr>
          <p:nvPr/>
        </p:nvCxnSpPr>
        <p:spPr>
          <a:xfrm>
            <a:off x="1071538" y="5500702"/>
            <a:ext cx="413403" cy="6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6" idx="0"/>
            <a:endCxn id="46" idx="2"/>
          </p:cNvCxnSpPr>
          <p:nvPr/>
        </p:nvCxnSpPr>
        <p:spPr>
          <a:xfrm rot="16200000" flipH="1">
            <a:off x="573781" y="6457899"/>
            <a:ext cx="6285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7224" y="6572272"/>
            <a:ext cx="28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55882" y="1000108"/>
            <a:ext cx="252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прямоугольник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2896" y="1857364"/>
            <a:ext cx="139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3118" y="2500306"/>
            <a:ext cx="268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прямоугольный </a:t>
            </a:r>
          </a:p>
          <a:p>
            <a:pPr algn="ctr"/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2428860" y="4429132"/>
            <a:ext cx="278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параллелограмм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791459" y="3571876"/>
            <a:ext cx="205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треугольник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321958" y="5286388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3015784" y="6215082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трапеция</a:t>
            </a:r>
            <a:endParaRPr lang="ru-RU" sz="2800" dirty="0"/>
          </a:p>
        </p:txBody>
      </p:sp>
      <p:pic>
        <p:nvPicPr>
          <p:cNvPr id="61" name="Picture 8" descr="http://s16.rimg.info/46293770bed11863b986b3e200d5bf2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357694"/>
            <a:ext cx="642942" cy="642944"/>
          </a:xfrm>
          <a:prstGeom prst="rect">
            <a:avLst/>
          </a:prstGeom>
          <a:noFill/>
        </p:spPr>
      </p:pic>
      <p:pic>
        <p:nvPicPr>
          <p:cNvPr id="63" name="Picture 8" descr="http://s16.rimg.info/46293770bed11863b986b3e200d5bf2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214950"/>
            <a:ext cx="633419" cy="633420"/>
          </a:xfrm>
          <a:prstGeom prst="rect">
            <a:avLst/>
          </a:prstGeom>
          <a:noFill/>
        </p:spPr>
      </p:pic>
      <p:pic>
        <p:nvPicPr>
          <p:cNvPr id="64" name="Picture 8" descr="http://s16.rimg.info/46293770bed11863b986b3e200d5bf2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143618"/>
            <a:ext cx="714380" cy="714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863726"/>
            <a:ext cx="5309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Урок геометрии в 8 классе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857364"/>
            <a:ext cx="4742004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«Площади </a:t>
            </a:r>
          </a:p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фигур»</a:t>
            </a:r>
            <a:endParaRPr lang="ru-RU" sz="6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643578"/>
            <a:ext cx="4385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Учитель – Ковалева Н.А.</a:t>
            </a:r>
            <a:endParaRPr lang="ru-RU" sz="3200" dirty="0"/>
          </a:p>
        </p:txBody>
      </p:sp>
      <p:pic>
        <p:nvPicPr>
          <p:cNvPr id="18434" name="Picture 2" descr="Картинка 18 из 660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071810"/>
            <a:ext cx="2286016" cy="208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857232"/>
            <a:ext cx="3905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srgbClr val="FFFF00">
                      <a:alpha val="40000"/>
                    </a:srgbClr>
                  </a:outerShdw>
                </a:effectLst>
                <a:latin typeface="Monotype Corsiva" pitchFamily="66" charset="0"/>
              </a:rPr>
              <a:t>Свойства площадей</a:t>
            </a:r>
            <a:endParaRPr lang="ru-RU" sz="4000" b="1" dirty="0">
              <a:solidFill>
                <a:srgbClr val="C00000"/>
              </a:solidFill>
              <a:effectLst>
                <a:outerShdw blurRad="50800" dist="38100" dir="13500000" algn="br" rotWithShape="0">
                  <a:srgbClr val="FFFF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1428736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Равные многоугольники   </a:t>
            </a:r>
          </a:p>
          <a:p>
            <a:r>
              <a:rPr lang="ru-RU" sz="3200" dirty="0" smtClean="0"/>
              <a:t>   имеют равные площади.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2500306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Если многоугольник </a:t>
            </a:r>
          </a:p>
          <a:p>
            <a:r>
              <a:rPr lang="ru-RU" sz="3200" dirty="0" smtClean="0"/>
              <a:t>    составлен из нескольких   </a:t>
            </a:r>
          </a:p>
          <a:p>
            <a:r>
              <a:rPr lang="ru-RU" sz="3200" dirty="0" smtClean="0"/>
              <a:t>    многоугольников, то его </a:t>
            </a:r>
          </a:p>
          <a:p>
            <a:r>
              <a:rPr lang="ru-RU" sz="3200" dirty="0" smtClean="0"/>
              <a:t>    площадь  равна сумме  </a:t>
            </a:r>
          </a:p>
          <a:p>
            <a:r>
              <a:rPr lang="ru-RU" sz="3200" dirty="0" smtClean="0"/>
              <a:t>    площадей этих </a:t>
            </a:r>
          </a:p>
          <a:p>
            <a:r>
              <a:rPr lang="ru-RU" sz="3200" dirty="0" smtClean="0"/>
              <a:t>    многоугольников.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857232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srgbClr val="FFFF00">
                      <a:alpha val="40000"/>
                    </a:srgbClr>
                  </a:outerShdw>
                </a:effectLst>
                <a:latin typeface="Monotype Corsiva" pitchFamily="66" charset="0"/>
              </a:rPr>
              <a:t>Цели урока</a:t>
            </a:r>
            <a:endParaRPr lang="ru-RU" sz="4000" b="1" dirty="0">
              <a:solidFill>
                <a:srgbClr val="C00000"/>
              </a:solidFill>
              <a:effectLst>
                <a:outerShdw blurRad="50800" dist="38100" dir="13500000" algn="br" rotWithShape="0">
                  <a:srgbClr val="FFFF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0298" y="1500174"/>
            <a:ext cx="54292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вывести формулы для вычисления площади параллелограмма, трапеции,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ромба;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применение этих формул для решения практических задач.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Развивающие: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умения находить выход из проблемной ситуации, используя имеющиеся знания и навыки;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самостоятельности, внимательности, логического мышления.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Воспитательные: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организованности, сосредоточенности, положительного отношения к учёбе;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навыков общения, уважительного отношения друг к другу в ходе диалога.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863726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Технология проблемно-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диалогического образования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0298" y="2143116"/>
            <a:ext cx="52864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использования: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творческое, интеллектуально-познавательное усвоение учеником заданного предметного материала.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использования: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формировать у детей умения переносить полученные знания на новые, нестандартные  ситуации, стимулировать учеников к дальнейшей работе, актуализировать (сделать значимой для самого ребенка)  учебную цель, поставленную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IN2\Шаблоны\Геометри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857232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srgbClr val="FFFF00">
                      <a:alpha val="40000"/>
                    </a:srgbClr>
                  </a:outerShdw>
                </a:effectLst>
                <a:latin typeface="Monotype Corsiva" pitchFamily="66" charset="0"/>
              </a:rPr>
              <a:t>Диалог -</a:t>
            </a:r>
            <a:endParaRPr lang="ru-RU" sz="4000" b="1" dirty="0">
              <a:solidFill>
                <a:srgbClr val="C00000"/>
              </a:solidFill>
              <a:effectLst>
                <a:outerShdw blurRad="50800" dist="38100" dir="13500000" algn="br" rotWithShape="0">
                  <a:srgbClr val="FFFF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://s10.rimg.info/aec49c9a90d4170a80dec68f3e3d1d82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571744"/>
            <a:ext cx="2143140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85736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Учитель-ученик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929198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Ученик-ученик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6072198" y="2143116"/>
            <a:ext cx="785818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V="1">
            <a:off x="3071802" y="4071942"/>
            <a:ext cx="785818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629_24ce534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3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1f48a_70da311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1" cy="331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Картинка 4 из 3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82094"/>
            <a:ext cx="3786182" cy="367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Картинка 48 из 31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165229"/>
            <a:ext cx="4000496" cy="369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://profedu.ru/upload/iblock/a25/38_stoly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0"/>
            <a:ext cx="21050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http://www.ukk-pgups.ru/spec/images/stola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3076575"/>
            <a:ext cx="28575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4348" y="1571612"/>
            <a:ext cx="253127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СТОЛЯР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5934670"/>
            <a:ext cx="3718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ПАРКЕТЧИК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itka-dlya-kuhni-300x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11" y="0"/>
            <a:ext cx="3746489" cy="370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4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0797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6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7" y="3314701"/>
            <a:ext cx="4429124" cy="35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loor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21843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Картинка 41 из 132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0"/>
            <a:ext cx="4852847" cy="35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3286124"/>
            <a:ext cx="4892365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Плиточник-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облицовщик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itka01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0" cy="521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ics_70059a1ac4436f78fb2f4b86bffc03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10" y="0"/>
            <a:ext cx="360829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100001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619500"/>
            <a:ext cx="43180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www.plitka-retro.ru/_images/konkurs_uklad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3" y="0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5750004"/>
            <a:ext cx="791114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Плиточник-укладчик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6764258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503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_1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54" y="3286124"/>
            <a:ext cx="446484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6a1b10a4c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www.komiedu.ru/upload/prof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0704" y="0"/>
            <a:ext cx="48332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3286124"/>
            <a:ext cx="422051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ПОРТНИХА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527</Words>
  <Application>Microsoft Office PowerPoint</Application>
  <PresentationFormat>Экран (4:3)</PresentationFormat>
  <Paragraphs>314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42</cp:revision>
  <dcterms:created xsi:type="dcterms:W3CDTF">2009-10-25T09:48:58Z</dcterms:created>
  <dcterms:modified xsi:type="dcterms:W3CDTF">2009-11-23T08:32:43Z</dcterms:modified>
</cp:coreProperties>
</file>