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72" r:id="rId2"/>
    <p:sldId id="257" r:id="rId3"/>
    <p:sldId id="273" r:id="rId4"/>
    <p:sldId id="274" r:id="rId5"/>
    <p:sldId id="276" r:id="rId6"/>
    <p:sldId id="277" r:id="rId7"/>
    <p:sldId id="264" r:id="rId8"/>
    <p:sldId id="275" r:id="rId9"/>
    <p:sldId id="27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DBED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13" autoAdjust="0"/>
    <p:restoredTop sz="94660" autoAdjust="0"/>
  </p:normalViewPr>
  <p:slideViewPr>
    <p:cSldViewPr snapToGrid="0">
      <p:cViewPr varScale="1">
        <p:scale>
          <a:sx n="77" d="100"/>
          <a:sy n="77" d="100"/>
        </p:scale>
        <p:origin x="-96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1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7.wmf"/><Relationship Id="rId1" Type="http://schemas.openxmlformats.org/officeDocument/2006/relationships/image" Target="../media/image20.wmf"/><Relationship Id="rId4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10.wmf"/><Relationship Id="rId4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9933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9933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9933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9933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933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933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933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9933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9933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712EC24-E2F5-445F-B252-EFF044A565B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934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27F86-9684-4F79-B736-4F5FCA90AA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5DF24-3956-4E54-B748-AFEFE33EE7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5944C521-2F11-4159-9607-9B148DE402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838200" y="4300538"/>
            <a:ext cx="3770313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3DA87B2-46CD-4EB2-9397-DB886B9EE8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46E59-D43D-4623-A3FF-27F0A82563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EFC10-7D74-46C2-B1FF-00FAC6F43D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F1F47-6783-4C43-857F-D4148F6470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A5139-B3D9-4FB7-AB5A-9A5C8A7E9E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9C39C-242B-4226-87BE-26CD7DFB34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6883-F809-4226-9A75-62FF7C8AC2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5A07D-0C94-42AC-B770-3FCFDD5D16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36987-8E1A-40F8-AA9C-8C0BB5A066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BEDDB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0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9830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9830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83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9831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9831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831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831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831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831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9831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24AB2DAD-FC99-491E-A598-10272ECE942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1142984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Проверка домашнего задания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5786" y="228599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72264" y="1285860"/>
            <a:ext cx="944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№ 21.8</a:t>
            </a:r>
            <a:endParaRPr lang="ru-RU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" name="Рисунок 9" descr="Gr1.bmp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 l="21569" b="3700"/>
          <a:stretch>
            <a:fillRect/>
          </a:stretch>
        </p:blipFill>
        <p:spPr>
          <a:xfrm>
            <a:off x="785786" y="2928934"/>
            <a:ext cx="2857520" cy="3286148"/>
          </a:xfrm>
          <a:prstGeom prst="rect">
            <a:avLst/>
          </a:prstGeom>
        </p:spPr>
      </p:pic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85786" y="6140255"/>
            <a:ext cx="3039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Ось параболы: </a:t>
            </a:r>
            <a:r>
              <a:rPr lang="ru-RU" dirty="0" err="1" smtClean="0">
                <a:solidFill>
                  <a:srgbClr val="C00000"/>
                </a:solidFill>
              </a:rPr>
              <a:t>х</a:t>
            </a:r>
            <a:r>
              <a:rPr lang="ru-RU" dirty="0" smtClean="0">
                <a:solidFill>
                  <a:srgbClr val="C00000"/>
                </a:solidFill>
              </a:rPr>
              <a:t> = 1</a:t>
            </a:r>
          </a:p>
          <a:p>
            <a:r>
              <a:rPr lang="ru-RU" dirty="0" smtClean="0"/>
              <a:t>Вершина параболы: </a:t>
            </a:r>
            <a:r>
              <a:rPr lang="ru-RU" dirty="0" smtClean="0">
                <a:solidFill>
                  <a:srgbClr val="C00000"/>
                </a:solidFill>
              </a:rPr>
              <a:t>(1; -6)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" name="Рисунок 20" descr="Gr2.bmp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 l="16154"/>
          <a:stretch>
            <a:fillRect/>
          </a:stretch>
        </p:blipFill>
        <p:spPr>
          <a:xfrm>
            <a:off x="4714876" y="2928934"/>
            <a:ext cx="2815204" cy="3357586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714876" y="6143644"/>
            <a:ext cx="30393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Ось параболы: </a:t>
            </a:r>
            <a:r>
              <a:rPr lang="ru-RU" dirty="0" err="1" smtClean="0">
                <a:solidFill>
                  <a:srgbClr val="C00000"/>
                </a:solidFill>
              </a:rPr>
              <a:t>х</a:t>
            </a:r>
            <a:r>
              <a:rPr lang="ru-RU" dirty="0" smtClean="0">
                <a:solidFill>
                  <a:srgbClr val="C00000"/>
                </a:solidFill>
              </a:rPr>
              <a:t> = 2</a:t>
            </a:r>
          </a:p>
          <a:p>
            <a:r>
              <a:rPr lang="ru-RU" dirty="0" smtClean="0"/>
              <a:t>Вершина параболы: </a:t>
            </a:r>
            <a:r>
              <a:rPr lang="ru-RU" dirty="0" smtClean="0">
                <a:solidFill>
                  <a:srgbClr val="C00000"/>
                </a:solidFill>
              </a:rPr>
              <a:t>(2; -2)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9515" name="Формула" r:id="rId5" imgW="114120" imgH="215640" progId="Equation.3">
              <p:embed/>
            </p:oleObj>
          </a:graphicData>
        </a:graphic>
      </p:graphicFrame>
      <p:graphicFrame>
        <p:nvGraphicFramePr>
          <p:cNvPr id="149519" name="Object 15"/>
          <p:cNvGraphicFramePr>
            <a:graphicFrameLocks noChangeAspect="1"/>
          </p:cNvGraphicFramePr>
          <p:nvPr/>
        </p:nvGraphicFramePr>
        <p:xfrm>
          <a:off x="1214414" y="2285992"/>
          <a:ext cx="2143140" cy="428628"/>
        </p:xfrm>
        <a:graphic>
          <a:graphicData uri="http://schemas.openxmlformats.org/presentationml/2006/ole">
            <p:oleObj spid="_x0000_s149519" name="Формула" r:id="rId6" imgW="1143000" imgH="228600" progId="Equation.3">
              <p:embed/>
            </p:oleObj>
          </a:graphicData>
        </a:graphic>
      </p:graphicFrame>
      <p:graphicFrame>
        <p:nvGraphicFramePr>
          <p:cNvPr id="149520" name="Object 16"/>
          <p:cNvGraphicFramePr>
            <a:graphicFrameLocks noChangeAspect="1"/>
          </p:cNvGraphicFramePr>
          <p:nvPr/>
        </p:nvGraphicFramePr>
        <p:xfrm>
          <a:off x="1222364" y="2643182"/>
          <a:ext cx="2047886" cy="428628"/>
        </p:xfrm>
        <a:graphic>
          <a:graphicData uri="http://schemas.openxmlformats.org/presentationml/2006/ole">
            <p:oleObj spid="_x0000_s149520" name="Формула" r:id="rId7" imgW="1091880" imgH="228600" progId="Equation.3">
              <p:embed/>
            </p:oleObj>
          </a:graphicData>
        </a:graphic>
      </p:graphicFrame>
      <p:grpSp>
        <p:nvGrpSpPr>
          <p:cNvPr id="32" name="Группа 31"/>
          <p:cNvGrpSpPr/>
          <p:nvPr/>
        </p:nvGrpSpPr>
        <p:grpSpPr>
          <a:xfrm>
            <a:off x="4500562" y="2285992"/>
            <a:ext cx="2214578" cy="439480"/>
            <a:chOff x="4500562" y="2285992"/>
            <a:chExt cx="2214578" cy="439480"/>
          </a:xfrm>
        </p:grpSpPr>
        <p:sp>
          <p:nvSpPr>
            <p:cNvPr id="15" name="TextBox 14"/>
            <p:cNvSpPr txBox="1"/>
            <p:nvPr/>
          </p:nvSpPr>
          <p:spPr>
            <a:xfrm>
              <a:off x="4500562" y="2285992"/>
              <a:ext cx="3465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г)</a:t>
              </a:r>
              <a:endParaRPr lang="ru-RU" dirty="0"/>
            </a:p>
          </p:txBody>
        </p:sp>
        <p:graphicFrame>
          <p:nvGraphicFramePr>
            <p:cNvPr id="149521" name="Object 17"/>
            <p:cNvGraphicFramePr>
              <a:graphicFrameLocks noChangeAspect="1"/>
            </p:cNvGraphicFramePr>
            <p:nvPr/>
          </p:nvGraphicFramePr>
          <p:xfrm>
            <a:off x="4786314" y="2285992"/>
            <a:ext cx="1928826" cy="439480"/>
          </p:xfrm>
          <a:graphic>
            <a:graphicData uri="http://schemas.openxmlformats.org/presentationml/2006/ole">
              <p:oleObj spid="_x0000_s149521" name="Формула" r:id="rId8" imgW="1002960" imgH="228600" progId="Equation.3">
                <p:embed/>
              </p:oleObj>
            </a:graphicData>
          </a:graphic>
        </p:graphicFrame>
      </p:grpSp>
      <p:graphicFrame>
        <p:nvGraphicFramePr>
          <p:cNvPr id="149522" name="Object 18"/>
          <p:cNvGraphicFramePr>
            <a:graphicFrameLocks noChangeAspect="1"/>
          </p:cNvGraphicFramePr>
          <p:nvPr/>
        </p:nvGraphicFramePr>
        <p:xfrm>
          <a:off x="4770451" y="2643182"/>
          <a:ext cx="1955963" cy="428628"/>
        </p:xfrm>
        <a:graphic>
          <a:graphicData uri="http://schemas.openxmlformats.org/presentationml/2006/ole">
            <p:oleObj spid="_x0000_s149522" name="Формула" r:id="rId9" imgW="1041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4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762000"/>
            <a:ext cx="792480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Квадратичная </a:t>
            </a:r>
            <a:r>
              <a:rPr lang="ru-RU" dirty="0">
                <a:solidFill>
                  <a:srgbClr val="C00000"/>
                </a:solidFill>
              </a:rPr>
              <a:t>функция</a:t>
            </a:r>
          </a:p>
        </p:txBody>
      </p:sp>
      <p:graphicFrame>
        <p:nvGraphicFramePr>
          <p:cNvPr id="96293" name="Object 37"/>
          <p:cNvGraphicFramePr>
            <a:graphicFrameLocks noChangeAspect="1"/>
          </p:cNvGraphicFramePr>
          <p:nvPr>
            <p:ph sz="half" idx="4294967295"/>
          </p:nvPr>
        </p:nvGraphicFramePr>
        <p:xfrm>
          <a:off x="1142976" y="3000372"/>
          <a:ext cx="7659620" cy="714380"/>
        </p:xfrm>
        <a:graphic>
          <a:graphicData uri="http://schemas.openxmlformats.org/presentationml/2006/ole">
            <p:oleObj spid="_x0000_s96293" name="Формула" r:id="rId3" imgW="2450880" imgH="228600" progId="Equation.3">
              <p:embed/>
            </p:oleObj>
          </a:graphicData>
        </a:graphic>
      </p:graphicFrame>
      <p:graphicFrame>
        <p:nvGraphicFramePr>
          <p:cNvPr id="96296" name="Object 40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000496" y="4000504"/>
          <a:ext cx="1643074" cy="432612"/>
        </p:xfrm>
        <a:graphic>
          <a:graphicData uri="http://schemas.openxmlformats.org/presentationml/2006/ole">
            <p:oleObj spid="_x0000_s96296" name="Формула" r:id="rId4" imgW="723600" imgH="190440" progId="Equation.3">
              <p:embed/>
            </p:oleObj>
          </a:graphicData>
        </a:graphic>
      </p:graphicFrame>
      <p:sp>
        <p:nvSpPr>
          <p:cNvPr id="96292" name="Text Box 36"/>
          <p:cNvSpPr txBox="1">
            <a:spLocks noChangeArrowheads="1"/>
          </p:cNvSpPr>
          <p:nvPr/>
        </p:nvSpPr>
        <p:spPr bwMode="auto">
          <a:xfrm>
            <a:off x="785786" y="2357430"/>
            <a:ext cx="80724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Квадратичной функцией называется функция вида </a:t>
            </a:r>
          </a:p>
        </p:txBody>
      </p:sp>
      <p:sp>
        <p:nvSpPr>
          <p:cNvPr id="96295" name="Text Box 39"/>
          <p:cNvSpPr txBox="1">
            <a:spLocks noChangeArrowheads="1"/>
          </p:cNvSpPr>
          <p:nvPr/>
        </p:nvSpPr>
        <p:spPr bwMode="auto">
          <a:xfrm>
            <a:off x="928662" y="4000504"/>
            <a:ext cx="4087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Область определения: </a:t>
            </a:r>
          </a:p>
        </p:txBody>
      </p:sp>
      <p:sp>
        <p:nvSpPr>
          <p:cNvPr id="96298" name="Text Box 42"/>
          <p:cNvSpPr txBox="1">
            <a:spLocks noChangeArrowheads="1"/>
          </p:cNvSpPr>
          <p:nvPr/>
        </p:nvSpPr>
        <p:spPr bwMode="auto">
          <a:xfrm>
            <a:off x="857224" y="5072074"/>
            <a:ext cx="76438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График квадратичной функции: </a:t>
            </a: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парабола</a:t>
            </a:r>
            <a:r>
              <a:rPr lang="ru-RU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6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6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92" grpId="0"/>
      <p:bldP spid="96295" grpId="0"/>
      <p:bldP spid="962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 bwMode="auto">
          <a:xfrm>
            <a:off x="12192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Квадратичная функция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5890" name="Object 2"/>
          <p:cNvGraphicFramePr>
            <a:graphicFrameLocks noChangeAspect="1"/>
          </p:cNvGraphicFramePr>
          <p:nvPr/>
        </p:nvGraphicFramePr>
        <p:xfrm>
          <a:off x="0" y="0"/>
          <a:ext cx="3214678" cy="642938"/>
        </p:xfrm>
        <a:graphic>
          <a:graphicData uri="http://schemas.openxmlformats.org/presentationml/2006/ole">
            <p:oleObj spid="_x0000_s165890" name="Формула" r:id="rId3" imgW="990360" imgH="22860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000364" y="3214686"/>
          <a:ext cx="3436746" cy="2857520"/>
        </p:xfrm>
        <a:graphic>
          <a:graphicData uri="http://schemas.openxmlformats.org/presentationml/2006/ole">
            <p:oleObj spid="_x0000_s165891" name="Формула" r:id="rId4" imgW="1130040" imgH="9396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8662" y="2357430"/>
            <a:ext cx="67891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22.1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Какая из следующих   функций является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квадратичной: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 txBox="1">
            <a:spLocks noChangeArrowheads="1"/>
          </p:cNvSpPr>
          <p:nvPr/>
        </p:nvSpPr>
        <p:spPr bwMode="auto">
          <a:xfrm>
            <a:off x="12192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Квадратичная функция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5890" name="Object 2"/>
          <p:cNvGraphicFramePr>
            <a:graphicFrameLocks noChangeAspect="1"/>
          </p:cNvGraphicFramePr>
          <p:nvPr/>
        </p:nvGraphicFramePr>
        <p:xfrm>
          <a:off x="0" y="0"/>
          <a:ext cx="3214678" cy="642938"/>
        </p:xfrm>
        <a:graphic>
          <a:graphicData uri="http://schemas.openxmlformats.org/presentationml/2006/ole">
            <p:oleObj spid="_x0000_s166914" name="Формула" r:id="rId3" imgW="990360" imgH="22860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49550" y="3219440"/>
          <a:ext cx="3394086" cy="3394085"/>
        </p:xfrm>
        <a:graphic>
          <a:graphicData uri="http://schemas.openxmlformats.org/presentationml/2006/ole">
            <p:oleObj spid="_x0000_s166915" name="Формула" r:id="rId4" imgW="1295280" imgH="129528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14414" y="2357430"/>
            <a:ext cx="5718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22.2 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азовите коэффициенты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a, b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sz="2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квадратичной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/>
          <p:cNvSpPr>
            <a:spLocks noGrp="1" noChangeArrowheads="1"/>
          </p:cNvSpPr>
          <p:nvPr>
            <p:ph type="title" sz="quarter"/>
          </p:nvPr>
        </p:nvSpPr>
        <p:spPr>
          <a:xfrm>
            <a:off x="1525628" y="1173892"/>
            <a:ext cx="6357982" cy="500066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График квадратичной функции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96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4970" name="Object 42"/>
          <p:cNvGraphicFramePr>
            <a:graphicFrameLocks noChangeAspect="1"/>
          </p:cNvGraphicFramePr>
          <p:nvPr/>
        </p:nvGraphicFramePr>
        <p:xfrm>
          <a:off x="-23468" y="-1"/>
          <a:ext cx="3238146" cy="747923"/>
        </p:xfrm>
        <a:graphic>
          <a:graphicData uri="http://schemas.openxmlformats.org/presentationml/2006/ole">
            <p:oleObj spid="_x0000_s168971" name="Формула" r:id="rId3" imgW="990360" imgH="228600" progId="Equation.3">
              <p:embed/>
            </p:oleObj>
          </a:graphicData>
        </a:graphic>
      </p:graphicFrame>
      <p:grpSp>
        <p:nvGrpSpPr>
          <p:cNvPr id="33" name="Group 43"/>
          <p:cNvGrpSpPr>
            <a:grpSpLocks/>
          </p:cNvGrpSpPr>
          <p:nvPr/>
        </p:nvGrpSpPr>
        <p:grpSpPr bwMode="auto">
          <a:xfrm>
            <a:off x="1037963" y="2499880"/>
            <a:ext cx="3851790" cy="4197479"/>
            <a:chOff x="702" y="2160"/>
            <a:chExt cx="1725" cy="1542"/>
          </a:xfrm>
        </p:grpSpPr>
        <p:sp>
          <p:nvSpPr>
            <p:cNvPr id="34" name="Line 44"/>
            <p:cNvSpPr>
              <a:spLocks noChangeShapeType="1"/>
            </p:cNvSpPr>
            <p:nvPr/>
          </p:nvSpPr>
          <p:spPr bwMode="auto">
            <a:xfrm flipH="1" flipV="1">
              <a:off x="1247" y="2296"/>
              <a:ext cx="0" cy="14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45"/>
            <p:cNvSpPr>
              <a:spLocks noChangeShapeType="1"/>
            </p:cNvSpPr>
            <p:nvPr/>
          </p:nvSpPr>
          <p:spPr bwMode="auto">
            <a:xfrm>
              <a:off x="702" y="3339"/>
              <a:ext cx="14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Text Box 46"/>
            <p:cNvSpPr txBox="1">
              <a:spLocks noChangeArrowheads="1"/>
            </p:cNvSpPr>
            <p:nvPr/>
          </p:nvSpPr>
          <p:spPr bwMode="auto">
            <a:xfrm>
              <a:off x="2155" y="329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x</a:t>
              </a:r>
              <a:endParaRPr lang="ru-RU" i="1"/>
            </a:p>
          </p:txBody>
        </p:sp>
        <p:sp>
          <p:nvSpPr>
            <p:cNvPr id="37" name="Text Box 47"/>
            <p:cNvSpPr txBox="1">
              <a:spLocks noChangeArrowheads="1"/>
            </p:cNvSpPr>
            <p:nvPr/>
          </p:nvSpPr>
          <p:spPr bwMode="auto">
            <a:xfrm>
              <a:off x="1248" y="216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y</a:t>
              </a:r>
              <a:endParaRPr lang="ru-RU" i="1"/>
            </a:p>
          </p:txBody>
        </p:sp>
        <p:sp>
          <p:nvSpPr>
            <p:cNvPr id="38" name="Text Box 48"/>
            <p:cNvSpPr txBox="1">
              <a:spLocks noChangeArrowheads="1"/>
            </p:cNvSpPr>
            <p:nvPr/>
          </p:nvSpPr>
          <p:spPr bwMode="auto">
            <a:xfrm>
              <a:off x="1066" y="3339"/>
              <a:ext cx="2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/>
                <a:t>0</a:t>
              </a:r>
              <a:endParaRPr lang="ru-RU" sz="1400" i="1"/>
            </a:p>
          </p:txBody>
        </p:sp>
      </p:grpSp>
      <p:grpSp>
        <p:nvGrpSpPr>
          <p:cNvPr id="39" name="Group 54"/>
          <p:cNvGrpSpPr>
            <a:grpSpLocks/>
          </p:cNvGrpSpPr>
          <p:nvPr/>
        </p:nvGrpSpPr>
        <p:grpSpPr bwMode="auto">
          <a:xfrm>
            <a:off x="2468428" y="3415067"/>
            <a:ext cx="2328937" cy="2716657"/>
            <a:chOff x="1973" y="3113"/>
            <a:chExt cx="1043" cy="998"/>
          </a:xfrm>
        </p:grpSpPr>
        <p:sp>
          <p:nvSpPr>
            <p:cNvPr id="40" name="Text Box 51"/>
            <p:cNvSpPr txBox="1">
              <a:spLocks noChangeArrowheads="1"/>
            </p:cNvSpPr>
            <p:nvPr/>
          </p:nvSpPr>
          <p:spPr bwMode="auto">
            <a:xfrm>
              <a:off x="2562" y="3203"/>
              <a:ext cx="454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i="1" dirty="0">
                  <a:latin typeface="+mn-lt"/>
                </a:rPr>
                <a:t>y=f(x)</a:t>
              </a:r>
              <a:endParaRPr lang="ru-RU" sz="1200" i="1" dirty="0">
                <a:latin typeface="+mn-lt"/>
              </a:endParaRPr>
            </a:p>
          </p:txBody>
        </p:sp>
        <p:sp>
          <p:nvSpPr>
            <p:cNvPr id="41" name="Freeform 53"/>
            <p:cNvSpPr>
              <a:spLocks/>
            </p:cNvSpPr>
            <p:nvPr/>
          </p:nvSpPr>
          <p:spPr bwMode="auto">
            <a:xfrm>
              <a:off x="1973" y="3113"/>
              <a:ext cx="590" cy="9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998"/>
                </a:cxn>
                <a:cxn ang="0">
                  <a:pos x="590" y="0"/>
                </a:cxn>
              </a:cxnLst>
              <a:rect l="0" t="0" r="r" b="b"/>
              <a:pathLst>
                <a:path w="590" h="998">
                  <a:moveTo>
                    <a:pt x="0" y="0"/>
                  </a:moveTo>
                  <a:cubicBezTo>
                    <a:pt x="110" y="499"/>
                    <a:pt x="220" y="998"/>
                    <a:pt x="318" y="998"/>
                  </a:cubicBezTo>
                  <a:cubicBezTo>
                    <a:pt x="416" y="998"/>
                    <a:pt x="503" y="499"/>
                    <a:pt x="590" y="0"/>
                  </a:cubicBezTo>
                </a:path>
              </a:pathLst>
            </a:custGeom>
            <a:noFill/>
            <a:ln w="31750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2" name="Text Box 55"/>
          <p:cNvSpPr txBox="1">
            <a:spLocks noChangeArrowheads="1"/>
          </p:cNvSpPr>
          <p:nvPr/>
        </p:nvSpPr>
        <p:spPr bwMode="auto">
          <a:xfrm>
            <a:off x="777402" y="2313228"/>
            <a:ext cx="18422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</a:rPr>
              <a:t>Если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</a:rPr>
              <a:t>a&gt;0: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grpSp>
        <p:nvGrpSpPr>
          <p:cNvPr id="43" name="Group 56"/>
          <p:cNvGrpSpPr>
            <a:grpSpLocks/>
          </p:cNvGrpSpPr>
          <p:nvPr/>
        </p:nvGrpSpPr>
        <p:grpSpPr bwMode="auto">
          <a:xfrm>
            <a:off x="4933864" y="2499883"/>
            <a:ext cx="3851790" cy="4197479"/>
            <a:chOff x="702" y="2160"/>
            <a:chExt cx="1725" cy="1542"/>
          </a:xfrm>
        </p:grpSpPr>
        <p:sp>
          <p:nvSpPr>
            <p:cNvPr id="44" name="Line 57"/>
            <p:cNvSpPr>
              <a:spLocks noChangeShapeType="1"/>
            </p:cNvSpPr>
            <p:nvPr/>
          </p:nvSpPr>
          <p:spPr bwMode="auto">
            <a:xfrm flipH="1" flipV="1">
              <a:off x="1247" y="2296"/>
              <a:ext cx="0" cy="14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" name="Line 58"/>
            <p:cNvSpPr>
              <a:spLocks noChangeShapeType="1"/>
            </p:cNvSpPr>
            <p:nvPr/>
          </p:nvSpPr>
          <p:spPr bwMode="auto">
            <a:xfrm>
              <a:off x="702" y="3339"/>
              <a:ext cx="14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" name="Text Box 59"/>
            <p:cNvSpPr txBox="1">
              <a:spLocks noChangeArrowheads="1"/>
            </p:cNvSpPr>
            <p:nvPr/>
          </p:nvSpPr>
          <p:spPr bwMode="auto">
            <a:xfrm>
              <a:off x="2155" y="3294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x</a:t>
              </a:r>
              <a:endParaRPr lang="ru-RU" i="1"/>
            </a:p>
          </p:txBody>
        </p:sp>
        <p:sp>
          <p:nvSpPr>
            <p:cNvPr id="47" name="Text Box 60"/>
            <p:cNvSpPr txBox="1">
              <a:spLocks noChangeArrowheads="1"/>
            </p:cNvSpPr>
            <p:nvPr/>
          </p:nvSpPr>
          <p:spPr bwMode="auto">
            <a:xfrm>
              <a:off x="1248" y="2160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y</a:t>
              </a:r>
              <a:endParaRPr lang="ru-RU" i="1"/>
            </a:p>
          </p:txBody>
        </p:sp>
        <p:sp>
          <p:nvSpPr>
            <p:cNvPr id="48" name="Text Box 61"/>
            <p:cNvSpPr txBox="1">
              <a:spLocks noChangeArrowheads="1"/>
            </p:cNvSpPr>
            <p:nvPr/>
          </p:nvSpPr>
          <p:spPr bwMode="auto">
            <a:xfrm>
              <a:off x="1066" y="3339"/>
              <a:ext cx="2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/>
                <a:t>0</a:t>
              </a:r>
              <a:endParaRPr lang="ru-RU" sz="1400" i="1"/>
            </a:p>
          </p:txBody>
        </p:sp>
      </p:grpSp>
      <p:sp>
        <p:nvSpPr>
          <p:cNvPr id="49" name="Text Box 62"/>
          <p:cNvSpPr txBox="1">
            <a:spLocks noChangeArrowheads="1"/>
          </p:cNvSpPr>
          <p:nvPr/>
        </p:nvSpPr>
        <p:spPr bwMode="auto">
          <a:xfrm>
            <a:off x="4548145" y="2337941"/>
            <a:ext cx="19267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 dirty="0">
                <a:solidFill>
                  <a:srgbClr val="C00000"/>
                </a:solidFill>
                <a:latin typeface="Times New Roman" pitchFamily="18" charset="0"/>
              </a:rPr>
              <a:t>Если </a:t>
            </a:r>
            <a:r>
              <a:rPr lang="en-US" sz="2400" b="1" i="1" dirty="0">
                <a:solidFill>
                  <a:srgbClr val="C00000"/>
                </a:solidFill>
                <a:latin typeface="Times New Roman" pitchFamily="18" charset="0"/>
              </a:rPr>
              <a:t>a&lt;0:</a:t>
            </a:r>
            <a:endParaRPr lang="ru-RU" sz="24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grpSp>
        <p:nvGrpSpPr>
          <p:cNvPr id="50" name="Group 68"/>
          <p:cNvGrpSpPr>
            <a:grpSpLocks/>
          </p:cNvGrpSpPr>
          <p:nvPr/>
        </p:nvGrpSpPr>
        <p:grpSpPr bwMode="auto">
          <a:xfrm>
            <a:off x="6471497" y="3502948"/>
            <a:ext cx="1822064" cy="2591440"/>
            <a:chOff x="4468" y="3067"/>
            <a:chExt cx="816" cy="952"/>
          </a:xfrm>
        </p:grpSpPr>
        <p:sp>
          <p:nvSpPr>
            <p:cNvPr id="51" name="Freeform 63"/>
            <p:cNvSpPr>
              <a:spLocks/>
            </p:cNvSpPr>
            <p:nvPr/>
          </p:nvSpPr>
          <p:spPr bwMode="auto">
            <a:xfrm>
              <a:off x="4468" y="3067"/>
              <a:ext cx="544" cy="952"/>
            </a:xfrm>
            <a:custGeom>
              <a:avLst/>
              <a:gdLst/>
              <a:ahLst/>
              <a:cxnLst>
                <a:cxn ang="0">
                  <a:pos x="0" y="952"/>
                </a:cxn>
                <a:cxn ang="0">
                  <a:pos x="272" y="0"/>
                </a:cxn>
                <a:cxn ang="0">
                  <a:pos x="544" y="952"/>
                </a:cxn>
              </a:cxnLst>
              <a:rect l="0" t="0" r="r" b="b"/>
              <a:pathLst>
                <a:path w="544" h="952">
                  <a:moveTo>
                    <a:pt x="0" y="952"/>
                  </a:moveTo>
                  <a:cubicBezTo>
                    <a:pt x="90" y="476"/>
                    <a:pt x="181" y="0"/>
                    <a:pt x="272" y="0"/>
                  </a:cubicBezTo>
                  <a:cubicBezTo>
                    <a:pt x="363" y="0"/>
                    <a:pt x="453" y="476"/>
                    <a:pt x="544" y="952"/>
                  </a:cubicBezTo>
                </a:path>
              </a:pathLst>
            </a:custGeom>
            <a:noFill/>
            <a:ln w="31750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2" name="Text Box 67"/>
            <p:cNvSpPr txBox="1">
              <a:spLocks noChangeArrowheads="1"/>
            </p:cNvSpPr>
            <p:nvPr/>
          </p:nvSpPr>
          <p:spPr bwMode="auto">
            <a:xfrm>
              <a:off x="4876" y="3113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i="1" dirty="0"/>
                <a:t>y=f(x)</a:t>
              </a:r>
              <a:endParaRPr lang="ru-RU" sz="1200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utoUpdateAnimBg="0"/>
      <p:bldP spid="42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890" name="Object 2"/>
          <p:cNvGraphicFramePr>
            <a:graphicFrameLocks noChangeAspect="1"/>
          </p:cNvGraphicFramePr>
          <p:nvPr/>
        </p:nvGraphicFramePr>
        <p:xfrm>
          <a:off x="0" y="0"/>
          <a:ext cx="3214678" cy="642938"/>
        </p:xfrm>
        <a:graphic>
          <a:graphicData uri="http://schemas.openxmlformats.org/presentationml/2006/ole">
            <p:oleObj spid="_x0000_s169986" name="Формула" r:id="rId3" imgW="990360" imgH="22860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682875" y="3319463"/>
          <a:ext cx="3527425" cy="3194050"/>
        </p:xfrm>
        <a:graphic>
          <a:graphicData uri="http://schemas.openxmlformats.org/presentationml/2006/ole">
            <p:oleObj spid="_x0000_s169987" name="Формула" r:id="rId4" imgW="1346040" imgH="12189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1927" y="2283289"/>
            <a:ext cx="80977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22.4 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выполняя построения, ответьте на вопрос,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куда (вверх или вниз) направлены ветви параболы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1525628" y="1173892"/>
            <a:ext cx="6357982" cy="500066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График квадратичной функции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2786063" y="0"/>
            <a:ext cx="6357937" cy="500063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График квадратичной функции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4947" name="Object 1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571736" y="4929198"/>
          <a:ext cx="206375" cy="244475"/>
        </p:xfrm>
        <a:graphic>
          <a:graphicData uri="http://schemas.openxmlformats.org/presentationml/2006/ole">
            <p:oleObj spid="_x0000_s124947" name="Формула" r:id="rId3" imgW="177480" imgH="203040" progId="Equation.3">
              <p:embed/>
            </p:oleObj>
          </a:graphicData>
        </a:graphic>
      </p:graphicFrame>
      <p:graphicFrame>
        <p:nvGraphicFramePr>
          <p:cNvPr id="124950" name="Object 22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428728" y="5715016"/>
          <a:ext cx="206375" cy="244475"/>
        </p:xfrm>
        <a:graphic>
          <a:graphicData uri="http://schemas.openxmlformats.org/presentationml/2006/ole">
            <p:oleObj spid="_x0000_s124950" name="Формула" r:id="rId4" imgW="177480" imgH="203040" progId="Equation.3">
              <p:embed/>
            </p:oleObj>
          </a:graphicData>
        </a:graphic>
      </p:graphicFrame>
      <p:sp>
        <p:nvSpPr>
          <p:cNvPr id="124952" name="Text Box 24"/>
          <p:cNvSpPr txBox="1">
            <a:spLocks noChangeArrowheads="1"/>
          </p:cNvSpPr>
          <p:nvPr/>
        </p:nvSpPr>
        <p:spPr bwMode="auto">
          <a:xfrm>
            <a:off x="4429124" y="3714752"/>
            <a:ext cx="42449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</a:rPr>
              <a:t>Точка</a:t>
            </a:r>
            <a:r>
              <a:rPr lang="ru-RU" sz="2000" b="1" i="1" dirty="0">
                <a:latin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</a:rPr>
              <a:t>  ( </a:t>
            </a:r>
            <a:r>
              <a:rPr lang="en-US" sz="2000" b="1" i="1" dirty="0">
                <a:latin typeface="Times New Roman" pitchFamily="18" charset="0"/>
              </a:rPr>
              <a:t>x</a:t>
            </a:r>
            <a:r>
              <a:rPr lang="en-US" sz="2000" b="1" i="1" baseline="-25000" dirty="0">
                <a:latin typeface="Times New Roman" pitchFamily="18" charset="0"/>
              </a:rPr>
              <a:t>0</a:t>
            </a:r>
            <a:r>
              <a:rPr lang="ru-RU" sz="2000" b="1" i="1" baseline="-25000" dirty="0">
                <a:latin typeface="Times New Roman" pitchFamily="18" charset="0"/>
              </a:rPr>
              <a:t> </a:t>
            </a:r>
            <a:r>
              <a:rPr lang="en-US" sz="2000" b="1" i="1" dirty="0">
                <a:latin typeface="Times New Roman" pitchFamily="18" charset="0"/>
              </a:rPr>
              <a:t>;y</a:t>
            </a:r>
            <a:r>
              <a:rPr lang="en-US" sz="2000" b="1" i="1" baseline="-25000" dirty="0">
                <a:latin typeface="Times New Roman" pitchFamily="18" charset="0"/>
              </a:rPr>
              <a:t>0</a:t>
            </a:r>
            <a:r>
              <a:rPr lang="ru-RU" sz="2000" b="1" i="1" baseline="-25000" dirty="0">
                <a:latin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</a:rPr>
              <a:t>)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ru-RU" sz="2000" b="1" i="1" dirty="0" smtClean="0">
                <a:latin typeface="Times New Roman" pitchFamily="18" charset="0"/>
              </a:rPr>
              <a:t> </a:t>
            </a:r>
            <a:r>
              <a:rPr lang="en-US" sz="2000" b="1" i="1" dirty="0" smtClean="0">
                <a:solidFill>
                  <a:srgbClr val="C00000"/>
                </a:solidFill>
                <a:latin typeface="Times New Roman" pitchFamily="18" charset="0"/>
              </a:rPr>
              <a:t>–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</a:rPr>
              <a:t>вершина параболы</a:t>
            </a:r>
          </a:p>
        </p:txBody>
      </p:sp>
      <p:grpSp>
        <p:nvGrpSpPr>
          <p:cNvPr id="124935" name="Group 7"/>
          <p:cNvGrpSpPr>
            <a:grpSpLocks/>
          </p:cNvGrpSpPr>
          <p:nvPr/>
        </p:nvGrpSpPr>
        <p:grpSpPr bwMode="auto">
          <a:xfrm>
            <a:off x="428596" y="2636838"/>
            <a:ext cx="3846156" cy="3363930"/>
            <a:chOff x="702" y="2160"/>
            <a:chExt cx="1725" cy="1542"/>
          </a:xfrm>
        </p:grpSpPr>
        <p:sp>
          <p:nvSpPr>
            <p:cNvPr id="124936" name="Line 8"/>
            <p:cNvSpPr>
              <a:spLocks noChangeShapeType="1"/>
            </p:cNvSpPr>
            <p:nvPr/>
          </p:nvSpPr>
          <p:spPr bwMode="auto">
            <a:xfrm flipH="1" flipV="1">
              <a:off x="1247" y="2296"/>
              <a:ext cx="0" cy="14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4937" name="Line 9"/>
            <p:cNvSpPr>
              <a:spLocks noChangeShapeType="1"/>
            </p:cNvSpPr>
            <p:nvPr/>
          </p:nvSpPr>
          <p:spPr bwMode="auto">
            <a:xfrm>
              <a:off x="702" y="3339"/>
              <a:ext cx="14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4938" name="Text Box 10"/>
            <p:cNvSpPr txBox="1">
              <a:spLocks noChangeArrowheads="1"/>
            </p:cNvSpPr>
            <p:nvPr/>
          </p:nvSpPr>
          <p:spPr bwMode="auto">
            <a:xfrm>
              <a:off x="2155" y="3294"/>
              <a:ext cx="272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x</a:t>
              </a:r>
              <a:endParaRPr lang="ru-RU" i="1"/>
            </a:p>
          </p:txBody>
        </p:sp>
        <p:sp>
          <p:nvSpPr>
            <p:cNvPr id="124939" name="Text Box 11"/>
            <p:cNvSpPr txBox="1">
              <a:spLocks noChangeArrowheads="1"/>
            </p:cNvSpPr>
            <p:nvPr/>
          </p:nvSpPr>
          <p:spPr bwMode="auto">
            <a:xfrm>
              <a:off x="1248" y="2160"/>
              <a:ext cx="272" cy="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y</a:t>
              </a:r>
              <a:endParaRPr lang="ru-RU" i="1"/>
            </a:p>
          </p:txBody>
        </p:sp>
        <p:sp>
          <p:nvSpPr>
            <p:cNvPr id="124940" name="Text Box 12"/>
            <p:cNvSpPr txBox="1">
              <a:spLocks noChangeArrowheads="1"/>
            </p:cNvSpPr>
            <p:nvPr/>
          </p:nvSpPr>
          <p:spPr bwMode="auto">
            <a:xfrm>
              <a:off x="1066" y="3339"/>
              <a:ext cx="226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i="1"/>
                <a:t>0</a:t>
              </a:r>
              <a:endParaRPr lang="ru-RU" sz="1400" i="1"/>
            </a:p>
          </p:txBody>
        </p:sp>
      </p:grpSp>
      <p:grpSp>
        <p:nvGrpSpPr>
          <p:cNvPr id="124941" name="Group 13"/>
          <p:cNvGrpSpPr>
            <a:grpSpLocks/>
          </p:cNvGrpSpPr>
          <p:nvPr/>
        </p:nvGrpSpPr>
        <p:grpSpPr bwMode="auto">
          <a:xfrm>
            <a:off x="1934257" y="3327118"/>
            <a:ext cx="2423429" cy="2500605"/>
            <a:chOff x="1973" y="3113"/>
            <a:chExt cx="1043" cy="998"/>
          </a:xfrm>
        </p:grpSpPr>
        <p:sp>
          <p:nvSpPr>
            <p:cNvPr id="124942" name="Text Box 14"/>
            <p:cNvSpPr txBox="1">
              <a:spLocks noChangeArrowheads="1"/>
            </p:cNvSpPr>
            <p:nvPr/>
          </p:nvSpPr>
          <p:spPr bwMode="auto">
            <a:xfrm>
              <a:off x="2562" y="3203"/>
              <a:ext cx="45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i="1" dirty="0">
                  <a:latin typeface="Times New Roman" pitchFamily="18" charset="0"/>
                </a:rPr>
                <a:t>y=f(x)</a:t>
              </a:r>
              <a:endParaRPr lang="ru-RU" sz="1200" i="1" dirty="0">
                <a:latin typeface="Times New Roman" pitchFamily="18" charset="0"/>
              </a:endParaRPr>
            </a:p>
          </p:txBody>
        </p:sp>
        <p:sp>
          <p:nvSpPr>
            <p:cNvPr id="124943" name="Freeform 15"/>
            <p:cNvSpPr>
              <a:spLocks/>
            </p:cNvSpPr>
            <p:nvPr/>
          </p:nvSpPr>
          <p:spPr bwMode="auto">
            <a:xfrm>
              <a:off x="1973" y="3113"/>
              <a:ext cx="590" cy="9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998"/>
                </a:cxn>
                <a:cxn ang="0">
                  <a:pos x="590" y="0"/>
                </a:cxn>
              </a:cxnLst>
              <a:rect l="0" t="0" r="r" b="b"/>
              <a:pathLst>
                <a:path w="590" h="998">
                  <a:moveTo>
                    <a:pt x="0" y="0"/>
                  </a:moveTo>
                  <a:cubicBezTo>
                    <a:pt x="110" y="499"/>
                    <a:pt x="220" y="998"/>
                    <a:pt x="318" y="998"/>
                  </a:cubicBezTo>
                  <a:cubicBezTo>
                    <a:pt x="416" y="998"/>
                    <a:pt x="503" y="499"/>
                    <a:pt x="590" y="0"/>
                  </a:cubicBezTo>
                </a:path>
              </a:pathLst>
            </a:custGeom>
            <a:noFill/>
            <a:ln w="31750">
              <a:solidFill>
                <a:srgbClr val="008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4945" name="Oval 17"/>
          <p:cNvSpPr>
            <a:spLocks noChangeArrowheads="1"/>
          </p:cNvSpPr>
          <p:nvPr/>
        </p:nvSpPr>
        <p:spPr bwMode="auto">
          <a:xfrm>
            <a:off x="2601389" y="5742150"/>
            <a:ext cx="167704" cy="17304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946" name="Line 18"/>
          <p:cNvSpPr>
            <a:spLocks noChangeShapeType="1"/>
          </p:cNvSpPr>
          <p:nvPr/>
        </p:nvSpPr>
        <p:spPr bwMode="auto">
          <a:xfrm flipV="1">
            <a:off x="2686163" y="5224915"/>
            <a:ext cx="0" cy="602808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949" name="Line 21"/>
          <p:cNvSpPr>
            <a:spLocks noChangeShapeType="1"/>
          </p:cNvSpPr>
          <p:nvPr/>
        </p:nvSpPr>
        <p:spPr bwMode="auto">
          <a:xfrm flipH="1">
            <a:off x="1681776" y="5827723"/>
            <a:ext cx="1004387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959" name="Text Box 31"/>
          <p:cNvSpPr txBox="1">
            <a:spLocks noChangeArrowheads="1"/>
          </p:cNvSpPr>
          <p:nvPr/>
        </p:nvSpPr>
        <p:spPr bwMode="auto">
          <a:xfrm>
            <a:off x="4429124" y="4714884"/>
            <a:ext cx="33845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</a:rPr>
              <a:t>Ось параболы: </a:t>
            </a:r>
            <a:endParaRPr lang="ru-RU" sz="2400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24960" name="Text Box 32"/>
          <p:cNvSpPr txBox="1">
            <a:spLocks noChangeArrowheads="1"/>
          </p:cNvSpPr>
          <p:nvPr/>
        </p:nvSpPr>
        <p:spPr bwMode="auto">
          <a:xfrm>
            <a:off x="3571868" y="2285992"/>
            <a:ext cx="542928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>
                <a:latin typeface="Times New Roman" pitchFamily="18" charset="0"/>
              </a:rPr>
              <a:t>Вычисление координат вершины параболы:</a:t>
            </a:r>
            <a:endParaRPr lang="en-US" sz="2200" dirty="0">
              <a:latin typeface="Times New Roman" pitchFamily="18" charset="0"/>
            </a:endParaRPr>
          </a:p>
        </p:txBody>
      </p:sp>
      <p:graphicFrame>
        <p:nvGraphicFramePr>
          <p:cNvPr id="124961" name="Object 33"/>
          <p:cNvGraphicFramePr>
            <a:graphicFrameLocks noChangeAspect="1"/>
          </p:cNvGraphicFramePr>
          <p:nvPr/>
        </p:nvGraphicFramePr>
        <p:xfrm>
          <a:off x="4214810" y="2786058"/>
          <a:ext cx="1428760" cy="881881"/>
        </p:xfrm>
        <a:graphic>
          <a:graphicData uri="http://schemas.openxmlformats.org/presentationml/2006/ole">
            <p:oleObj spid="_x0000_s124961" name="Формула" r:id="rId5" imgW="596880" imgH="368280" progId="Equation.3">
              <p:embed/>
            </p:oleObj>
          </a:graphicData>
        </a:graphic>
      </p:graphicFrame>
      <p:graphicFrame>
        <p:nvGraphicFramePr>
          <p:cNvPr id="124962" name="Object 34"/>
          <p:cNvGraphicFramePr>
            <a:graphicFrameLocks noChangeAspect="1"/>
          </p:cNvGraphicFramePr>
          <p:nvPr/>
        </p:nvGraphicFramePr>
        <p:xfrm>
          <a:off x="6072197" y="2857496"/>
          <a:ext cx="2525601" cy="571504"/>
        </p:xfrm>
        <a:graphic>
          <a:graphicData uri="http://schemas.openxmlformats.org/presentationml/2006/ole">
            <p:oleObj spid="_x0000_s124962" name="Формула" r:id="rId6" imgW="1066680" imgH="241200" progId="Equation.3">
              <p:embed/>
            </p:oleObj>
          </a:graphicData>
        </a:graphic>
      </p:graphicFrame>
      <p:sp>
        <p:nvSpPr>
          <p:cNvPr id="12496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4968" name="Object 40"/>
          <p:cNvGraphicFramePr>
            <a:graphicFrameLocks noChangeAspect="1"/>
          </p:cNvGraphicFramePr>
          <p:nvPr/>
        </p:nvGraphicFramePr>
        <p:xfrm>
          <a:off x="3929058" y="642918"/>
          <a:ext cx="4214842" cy="1102538"/>
        </p:xfrm>
        <a:graphic>
          <a:graphicData uri="http://schemas.openxmlformats.org/presentationml/2006/ole">
            <p:oleObj spid="_x0000_s124968" name="Формула" r:id="rId7" imgW="1600200" imgH="419040" progId="Equation.3">
              <p:embed/>
            </p:oleObj>
          </a:graphicData>
        </a:graphic>
      </p:graphicFrame>
      <p:graphicFrame>
        <p:nvGraphicFramePr>
          <p:cNvPr id="124969" name="Object 41"/>
          <p:cNvGraphicFramePr>
            <a:graphicFrameLocks noChangeAspect="1"/>
          </p:cNvGraphicFramePr>
          <p:nvPr/>
        </p:nvGraphicFramePr>
        <p:xfrm>
          <a:off x="5429256" y="5500702"/>
          <a:ext cx="1357322" cy="856685"/>
        </p:xfrm>
        <a:graphic>
          <a:graphicData uri="http://schemas.openxmlformats.org/presentationml/2006/ole">
            <p:oleObj spid="_x0000_s124969" name="Формула" r:id="rId8" imgW="622080" imgH="393480" progId="Equation.3">
              <p:embed/>
            </p:oleObj>
          </a:graphicData>
        </a:graphic>
      </p:graphicFrame>
      <p:graphicFrame>
        <p:nvGraphicFramePr>
          <p:cNvPr id="124970" name="Object 42"/>
          <p:cNvGraphicFramePr>
            <a:graphicFrameLocks noChangeAspect="1"/>
          </p:cNvGraphicFramePr>
          <p:nvPr/>
        </p:nvGraphicFramePr>
        <p:xfrm>
          <a:off x="-23468" y="-1"/>
          <a:ext cx="3238146" cy="747923"/>
        </p:xfrm>
        <a:graphic>
          <a:graphicData uri="http://schemas.openxmlformats.org/presentationml/2006/ole">
            <p:oleObj spid="_x0000_s124970" name="Формула" r:id="rId9" imgW="990360" imgH="228600" progId="Equation.3">
              <p:embed/>
            </p:oleObj>
          </a:graphicData>
        </a:graphic>
      </p:graphicFrame>
      <p:cxnSp>
        <p:nvCxnSpPr>
          <p:cNvPr id="37" name="Прямая соединительная линия 36"/>
          <p:cNvCxnSpPr/>
          <p:nvPr/>
        </p:nvCxnSpPr>
        <p:spPr>
          <a:xfrm rot="5400000">
            <a:off x="825373" y="4651487"/>
            <a:ext cx="3714752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4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>
                                            <p:subSp spid="_x0000_s12496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4961">
                                            <p:subSp spid="_x0000_s12496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2">
                                            <p:subSp spid="_x0000_s12496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4962">
                                            <p:subSp spid="_x0000_s12496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2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utoUpdateAnimBg="0"/>
      <p:bldP spid="124952" grpId="0" autoUpdateAnimBg="0"/>
      <p:bldP spid="124959" grpId="0" autoUpdateAnimBg="0"/>
      <p:bldP spid="12496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/>
          <p:cNvSpPr>
            <a:spLocks noGrp="1" noChangeArrowheads="1"/>
          </p:cNvSpPr>
          <p:nvPr>
            <p:ph type="title" sz="quarter"/>
          </p:nvPr>
        </p:nvSpPr>
        <p:spPr>
          <a:xfrm>
            <a:off x="1571604" y="928670"/>
            <a:ext cx="6357982" cy="928694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построения графика квадратичной функции 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960" name="Text Box 32"/>
          <p:cNvSpPr txBox="1">
            <a:spLocks noChangeArrowheads="1"/>
          </p:cNvSpPr>
          <p:nvPr/>
        </p:nvSpPr>
        <p:spPr bwMode="auto">
          <a:xfrm>
            <a:off x="1000100" y="2928934"/>
            <a:ext cx="778674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 smtClean="0">
                <a:latin typeface="Times New Roman" pitchFamily="18" charset="0"/>
              </a:rPr>
              <a:t>2. Найти координаты </a:t>
            </a:r>
            <a:r>
              <a:rPr lang="ru-RU" sz="2200" dirty="0">
                <a:latin typeface="Times New Roman" pitchFamily="18" charset="0"/>
              </a:rPr>
              <a:t>вершины </a:t>
            </a:r>
            <a:r>
              <a:rPr lang="ru-RU" sz="2200" dirty="0" smtClean="0">
                <a:latin typeface="Times New Roman" pitchFamily="18" charset="0"/>
              </a:rPr>
              <a:t>параболы и построить на координатной плоскости точку (</a:t>
            </a:r>
            <a:r>
              <a:rPr lang="en-US" sz="2200" dirty="0" smtClean="0">
                <a:latin typeface="Times New Roman" pitchFamily="18" charset="0"/>
              </a:rPr>
              <a:t>x</a:t>
            </a:r>
            <a:r>
              <a:rPr lang="en-US" sz="1400" dirty="0" smtClean="0">
                <a:latin typeface="Times New Roman" pitchFamily="18" charset="0"/>
              </a:rPr>
              <a:t>0</a:t>
            </a:r>
            <a:r>
              <a:rPr lang="en-US" sz="2200" dirty="0" smtClean="0">
                <a:latin typeface="Times New Roman" pitchFamily="18" charset="0"/>
              </a:rPr>
              <a:t>, y</a:t>
            </a:r>
            <a:r>
              <a:rPr lang="en-US" sz="1400" dirty="0" smtClean="0">
                <a:latin typeface="Times New Roman" pitchFamily="18" charset="0"/>
              </a:rPr>
              <a:t>0</a:t>
            </a:r>
            <a:r>
              <a:rPr lang="ru-RU" sz="2200" dirty="0" smtClean="0">
                <a:latin typeface="Times New Roman" pitchFamily="18" charset="0"/>
              </a:rPr>
              <a:t>):</a:t>
            </a:r>
            <a:endParaRPr lang="en-US" sz="2200" dirty="0">
              <a:latin typeface="Times New Roman" pitchFamily="18" charset="0"/>
            </a:endParaRPr>
          </a:p>
        </p:txBody>
      </p:sp>
      <p:graphicFrame>
        <p:nvGraphicFramePr>
          <p:cNvPr id="124961" name="Object 33"/>
          <p:cNvGraphicFramePr>
            <a:graphicFrameLocks noChangeAspect="1"/>
          </p:cNvGraphicFramePr>
          <p:nvPr/>
        </p:nvGraphicFramePr>
        <p:xfrm>
          <a:off x="1214414" y="3571876"/>
          <a:ext cx="1490663" cy="942975"/>
        </p:xfrm>
        <a:graphic>
          <a:graphicData uri="http://schemas.openxmlformats.org/presentationml/2006/ole">
            <p:oleObj spid="_x0000_s167942" name="Формула" r:id="rId3" imgW="622080" imgH="393480" progId="Equation.3">
              <p:embed/>
            </p:oleObj>
          </a:graphicData>
        </a:graphic>
      </p:graphicFrame>
      <p:graphicFrame>
        <p:nvGraphicFramePr>
          <p:cNvPr id="124962" name="Object 34"/>
          <p:cNvGraphicFramePr>
            <a:graphicFrameLocks noChangeAspect="1"/>
          </p:cNvGraphicFramePr>
          <p:nvPr/>
        </p:nvGraphicFramePr>
        <p:xfrm>
          <a:off x="3214678" y="3714752"/>
          <a:ext cx="2525601" cy="571504"/>
        </p:xfrm>
        <a:graphic>
          <a:graphicData uri="http://schemas.openxmlformats.org/presentationml/2006/ole">
            <p:oleObj spid="_x0000_s167943" name="Формула" r:id="rId4" imgW="1066680" imgH="241200" progId="Equation.3">
              <p:embed/>
            </p:oleObj>
          </a:graphicData>
        </a:graphic>
      </p:graphicFrame>
      <p:sp>
        <p:nvSpPr>
          <p:cNvPr id="124963" name="Text Box 35"/>
          <p:cNvSpPr txBox="1">
            <a:spLocks noChangeArrowheads="1"/>
          </p:cNvSpPr>
          <p:nvPr/>
        </p:nvSpPr>
        <p:spPr bwMode="auto">
          <a:xfrm>
            <a:off x="1000100" y="5143512"/>
            <a:ext cx="82153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 smtClean="0">
                <a:latin typeface="Times New Roman" pitchFamily="18" charset="0"/>
              </a:rPr>
              <a:t>4. Отметить две или более точек, симметричных относительно оси параболы.</a:t>
            </a:r>
            <a:endParaRPr lang="ru-RU" sz="2200" dirty="0">
              <a:latin typeface="Times New Roman" pitchFamily="18" charset="0"/>
            </a:endParaRPr>
          </a:p>
        </p:txBody>
      </p:sp>
      <p:sp>
        <p:nvSpPr>
          <p:cNvPr id="124967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4969" name="Object 41"/>
          <p:cNvGraphicFramePr>
            <a:graphicFrameLocks noChangeAspect="1"/>
          </p:cNvGraphicFramePr>
          <p:nvPr/>
        </p:nvGraphicFramePr>
        <p:xfrm>
          <a:off x="4429124" y="4357694"/>
          <a:ext cx="1357322" cy="856685"/>
        </p:xfrm>
        <a:graphic>
          <a:graphicData uri="http://schemas.openxmlformats.org/presentationml/2006/ole">
            <p:oleObj spid="_x0000_s167946" name="Формула" r:id="rId5" imgW="622080" imgH="393480" progId="Equation.3">
              <p:embed/>
            </p:oleObj>
          </a:graphicData>
        </a:graphic>
      </p:graphicFrame>
      <p:graphicFrame>
        <p:nvGraphicFramePr>
          <p:cNvPr id="124970" name="Object 42"/>
          <p:cNvGraphicFramePr>
            <a:graphicFrameLocks noChangeAspect="1"/>
          </p:cNvGraphicFramePr>
          <p:nvPr/>
        </p:nvGraphicFramePr>
        <p:xfrm>
          <a:off x="-23468" y="-1"/>
          <a:ext cx="3238146" cy="747923"/>
        </p:xfrm>
        <a:graphic>
          <a:graphicData uri="http://schemas.openxmlformats.org/presentationml/2006/ole">
            <p:oleObj spid="_x0000_s167947" name="Формула" r:id="rId6" imgW="990360" imgH="228600" progId="Equation.3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000100" y="2428868"/>
            <a:ext cx="80690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Определить направление ветвей параболы по коэффициенту 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1000100" y="4572008"/>
            <a:ext cx="542928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 smtClean="0">
                <a:latin typeface="Times New Roman" pitchFamily="18" charset="0"/>
              </a:rPr>
              <a:t>3. Провести ось параболы</a:t>
            </a:r>
            <a:r>
              <a:rPr lang="ru-RU" sz="2200" dirty="0">
                <a:latin typeface="Times New Roman" pitchFamily="18" charset="0"/>
              </a:rPr>
              <a:t>: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1000100" y="6088559"/>
            <a:ext cx="664373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 smtClean="0">
                <a:latin typeface="Times New Roman" pitchFamily="18" charset="0"/>
              </a:rPr>
              <a:t>5. Через полученные точки провести параболу.</a:t>
            </a:r>
            <a:endParaRPr lang="ru-RU" sz="2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1">
                                            <p:subSp spid="_x0000_s16794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4961">
                                            <p:subSp spid="_x0000_s16794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2">
                                            <p:subSp spid="_x0000_s167943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4962">
                                            <p:subSp spid="_x0000_s167943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4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4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utoUpdateAnimBg="0"/>
      <p:bldP spid="124960" grpId="0" autoUpdateAnimBg="0"/>
      <p:bldP spid="124963" grpId="0" autoUpdateAnimBg="0"/>
      <p:bldP spid="33" grpId="0"/>
      <p:bldP spid="34" grpId="0" autoUpdateAnimBg="0"/>
      <p:bldP spid="3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/>
          <p:cNvSpPr txBox="1">
            <a:spLocks noChangeArrowheads="1"/>
          </p:cNvSpPr>
          <p:nvPr/>
        </p:nvSpPr>
        <p:spPr>
          <a:xfrm>
            <a:off x="1525628" y="1173892"/>
            <a:ext cx="6357982" cy="500066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Проверка самостоятельной работы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72034" name="Object 2"/>
          <p:cNvGraphicFramePr>
            <a:graphicFrameLocks noChangeAspect="1"/>
          </p:cNvGraphicFramePr>
          <p:nvPr/>
        </p:nvGraphicFramePr>
        <p:xfrm>
          <a:off x="0" y="0"/>
          <a:ext cx="3214688" cy="642938"/>
        </p:xfrm>
        <a:graphic>
          <a:graphicData uri="http://schemas.openxmlformats.org/presentationml/2006/ole">
            <p:oleObj spid="_x0000_s172034" name="Формула" r:id="rId3" imgW="990360" imgH="228600" progId="Equation.3">
              <p:embed/>
            </p:oleObj>
          </a:graphicData>
        </a:graphic>
      </p:graphicFrame>
      <p:pic>
        <p:nvPicPr>
          <p:cNvPr id="9" name="Рисунок 8" descr="1.bmp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5608" y="3951514"/>
            <a:ext cx="2906486" cy="2906486"/>
          </a:xfrm>
          <a:prstGeom prst="rect">
            <a:avLst/>
          </a:prstGeom>
        </p:spPr>
      </p:pic>
      <p:pic>
        <p:nvPicPr>
          <p:cNvPr id="10" name="Рисунок 9" descr="2.bmp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86151" y="3954236"/>
            <a:ext cx="2903764" cy="2903764"/>
          </a:xfrm>
          <a:prstGeom prst="rect">
            <a:avLst/>
          </a:prstGeom>
        </p:spPr>
      </p:pic>
      <p:pic>
        <p:nvPicPr>
          <p:cNvPr id="12" name="Рисунок 11" descr="3.bmp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26629" y="3940629"/>
            <a:ext cx="2917371" cy="29173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65514" y="2248930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Вариант 1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99857" y="228305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Вариант 2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08371" y="228305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Вариант 3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1409179" y="2536383"/>
          <a:ext cx="1655297" cy="408155"/>
        </p:xfrm>
        <a:graphic>
          <a:graphicData uri="http://schemas.openxmlformats.org/presentationml/2006/ole">
            <p:oleObj spid="_x0000_s172036" name="Формула" r:id="rId7" imgW="927000" imgH="22860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03745" y="2873828"/>
            <a:ext cx="284533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Вершина: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(2;-9)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Точки пересечения с осью Ох: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(-1;0)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(5;0)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наим.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4114800" y="2552700"/>
          <a:ext cx="1812925" cy="407988"/>
        </p:xfrm>
        <a:graphic>
          <a:graphicData uri="http://schemas.openxmlformats.org/presentationml/2006/ole">
            <p:oleObj spid="_x0000_s172037" name="Формула" r:id="rId8" imgW="1015920" imgH="2286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512847" y="2890304"/>
            <a:ext cx="284533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Вершина: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Точки пересечения с осью Ох: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(1;0)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(5;0)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наи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6759575" y="2544763"/>
          <a:ext cx="1947863" cy="407987"/>
        </p:xfrm>
        <a:graphic>
          <a:graphicData uri="http://schemas.openxmlformats.org/presentationml/2006/ole">
            <p:oleObj spid="_x0000_s172039" name="Формула" r:id="rId9" imgW="1091880" imgH="22860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348155" y="2882064"/>
            <a:ext cx="284533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Вершина: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(1;8)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Точки пересечения с осью Ох: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(-1;0)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(3;0)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наи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baseline="-25000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1185</TotalTime>
  <Words>288</Words>
  <Application>Microsoft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Капсулы</vt:lpstr>
      <vt:lpstr>Формула</vt:lpstr>
      <vt:lpstr>Microsoft Equation 3.0</vt:lpstr>
      <vt:lpstr>Слайд 1</vt:lpstr>
      <vt:lpstr>Квадратичная функция</vt:lpstr>
      <vt:lpstr>Слайд 3</vt:lpstr>
      <vt:lpstr>Слайд 4</vt:lpstr>
      <vt:lpstr>График квадратичной функции </vt:lpstr>
      <vt:lpstr>Слайд 6</vt:lpstr>
      <vt:lpstr>График квадратичной функции </vt:lpstr>
      <vt:lpstr>Алгоритм построения графика квадратичной функции 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аналитической и графической моделей линейной функции. Понятие параметра.</dc:title>
  <dc:creator>Даша</dc:creator>
  <cp:lastModifiedBy>WADIM</cp:lastModifiedBy>
  <cp:revision>141</cp:revision>
  <cp:lastPrinted>1601-01-01T00:00:00Z</cp:lastPrinted>
  <dcterms:created xsi:type="dcterms:W3CDTF">2006-05-03T15:36:02Z</dcterms:created>
  <dcterms:modified xsi:type="dcterms:W3CDTF">2009-02-15T10:27:12Z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