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71" r:id="rId3"/>
    <p:sldId id="268" r:id="rId4"/>
    <p:sldId id="267" r:id="rId5"/>
    <p:sldId id="266" r:id="rId6"/>
    <p:sldId id="264" r:id="rId7"/>
    <p:sldId id="263" r:id="rId8"/>
    <p:sldId id="260" r:id="rId9"/>
    <p:sldId id="261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8E0000"/>
    <a:srgbClr val="A4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96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E0C1DA0-6282-4062-A63C-77396815B1DA}" type="datetimeFigureOut">
              <a:rPr lang="ru-RU"/>
              <a:pPr>
                <a:defRPr/>
              </a:pPr>
              <a:t>11.05.2009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D234178-287B-4932-A4A5-7118B75379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A77CB47-CE8C-43F3-BD10-CD5D03016EFB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C4218F1-807B-41C1-BF6F-176F76CD4CBB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8F97521-D749-46E6-9C46-919A87CB614A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BFF8256-49A3-4EEE-934C-8B5E1CB8AEC1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2464358-4857-4942-901E-3A70BE26FD8D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DC3CF-DF81-449A-9D2E-6453F20AD00A}" type="datetimeFigureOut">
              <a:rPr lang="ru-RU"/>
              <a:pPr>
                <a:defRPr/>
              </a:pPr>
              <a:t>11.05.2009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28A44-03BF-4121-B3BA-936EC07ECD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DEC9A-D682-4D8A-90F7-C6BA787859F1}" type="datetimeFigureOut">
              <a:rPr lang="ru-RU"/>
              <a:pPr>
                <a:defRPr/>
              </a:pPr>
              <a:t>11.05.2009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0E0D8-3566-4EF8-9CC7-71505E26C2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90695-CE7C-450C-8446-5DBEE0A7DEED}" type="datetimeFigureOut">
              <a:rPr lang="ru-RU"/>
              <a:pPr>
                <a:defRPr/>
              </a:pPr>
              <a:t>11.05.2009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091AE-F0A7-4A7C-B215-FDCCA3C45D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78AB9-2CA6-4D66-8D92-5CD51BC83B4E}" type="datetimeFigureOut">
              <a:rPr lang="ru-RU"/>
              <a:pPr>
                <a:defRPr/>
              </a:pPr>
              <a:t>11.05.2009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BE278-AEE6-43DD-A55A-BD40C5C5BC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AF38D-F6FE-4357-8F3D-6851146F1738}" type="datetimeFigureOut">
              <a:rPr lang="ru-RU"/>
              <a:pPr>
                <a:defRPr/>
              </a:pPr>
              <a:t>11.05.2009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BE606-DB83-4D58-BC6E-47CF55D0BC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6E6F7-1A59-431E-893D-BE12FE8C084A}" type="datetimeFigureOut">
              <a:rPr lang="ru-RU"/>
              <a:pPr>
                <a:defRPr/>
              </a:pPr>
              <a:t>11.05.2009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E5FD7-386D-40A9-8E5C-8B8E245947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99708-6681-4906-B616-A121D1051338}" type="datetimeFigureOut">
              <a:rPr lang="ru-RU"/>
              <a:pPr>
                <a:defRPr/>
              </a:pPr>
              <a:t>11.05.2009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261F0-A4E4-4B59-B3F4-49330E621E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88EB7-D087-4267-80C9-4E0D9A4E1F71}" type="datetimeFigureOut">
              <a:rPr lang="ru-RU"/>
              <a:pPr>
                <a:defRPr/>
              </a:pPr>
              <a:t>11.05.2009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797B2-1E86-443A-A0DC-B8B6BAA71B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11B9B-9C8F-4CE3-A4E4-3297F3488180}" type="datetimeFigureOut">
              <a:rPr lang="ru-RU"/>
              <a:pPr>
                <a:defRPr/>
              </a:pPr>
              <a:t>11.05.2009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77525-9E16-461A-9133-FC5D24EB7E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E8E98-499E-4038-BB39-42ED6BF61C4D}" type="datetimeFigureOut">
              <a:rPr lang="ru-RU"/>
              <a:pPr>
                <a:defRPr/>
              </a:pPr>
              <a:t>11.05.2009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A65B5-0B9C-4646-8BA6-B538DAA89F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4F4D1-3FC1-4A2F-B2F1-1E6A6618DC5F}" type="datetimeFigureOut">
              <a:rPr lang="ru-RU"/>
              <a:pPr>
                <a:defRPr/>
              </a:pPr>
              <a:t>11.05.2009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38543-32C4-44B4-9672-B449ED1229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B729DC4-346D-4470-88A1-D578AACADEBE}" type="datetimeFigureOut">
              <a:rPr lang="ru-RU"/>
              <a:pPr>
                <a:defRPr/>
              </a:pPr>
              <a:t>11.05.2009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8A29A99-CF13-4CB7-A096-1D67CBB818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1.gif"/><Relationship Id="rId7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slide" Target="slide2.xml"/><Relationship Id="rId5" Type="http://schemas.openxmlformats.org/officeDocument/2006/relationships/slide" Target="slide5.xml"/><Relationship Id="rId10" Type="http://schemas.openxmlformats.org/officeDocument/2006/relationships/slide" Target="slide8.xml"/><Relationship Id="rId4" Type="http://schemas.openxmlformats.org/officeDocument/2006/relationships/slide" Target="slide3.xml"/><Relationship Id="rId9" Type="http://schemas.openxmlformats.org/officeDocument/2006/relationships/slide" Target="slide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2.jpeg"/><Relationship Id="rId7" Type="http://schemas.openxmlformats.org/officeDocument/2006/relationships/slide" Target="slid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slide" Target="slide2.xml"/><Relationship Id="rId5" Type="http://schemas.openxmlformats.org/officeDocument/2006/relationships/slide" Target="slide5.xml"/><Relationship Id="rId10" Type="http://schemas.openxmlformats.org/officeDocument/2006/relationships/slide" Target="slide8.xml"/><Relationship Id="rId4" Type="http://schemas.openxmlformats.org/officeDocument/2006/relationships/slide" Target="slide3.xml"/><Relationship Id="rId9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3.jpeg"/><Relationship Id="rId7" Type="http://schemas.openxmlformats.org/officeDocument/2006/relationships/slide" Target="slide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slide" Target="slide2.xml"/><Relationship Id="rId5" Type="http://schemas.openxmlformats.org/officeDocument/2006/relationships/slide" Target="slide5.xml"/><Relationship Id="rId10" Type="http://schemas.openxmlformats.org/officeDocument/2006/relationships/slide" Target="slide8.xml"/><Relationship Id="rId4" Type="http://schemas.openxmlformats.org/officeDocument/2006/relationships/slide" Target="slide3.xml"/><Relationship Id="rId9" Type="http://schemas.openxmlformats.org/officeDocument/2006/relationships/slide" Target="slide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4.jpeg"/><Relationship Id="rId7" Type="http://schemas.openxmlformats.org/officeDocument/2006/relationships/slide" Target="slide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slide" Target="slide2.xml"/><Relationship Id="rId5" Type="http://schemas.openxmlformats.org/officeDocument/2006/relationships/slide" Target="slide5.xml"/><Relationship Id="rId10" Type="http://schemas.openxmlformats.org/officeDocument/2006/relationships/slide" Target="slide8.xml"/><Relationship Id="rId4" Type="http://schemas.openxmlformats.org/officeDocument/2006/relationships/slide" Target="slide3.xml"/><Relationship Id="rId9" Type="http://schemas.openxmlformats.org/officeDocument/2006/relationships/slide" Target="slide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5.jpeg"/><Relationship Id="rId7" Type="http://schemas.openxmlformats.org/officeDocument/2006/relationships/slide" Target="slide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slide" Target="slide2.xml"/><Relationship Id="rId5" Type="http://schemas.openxmlformats.org/officeDocument/2006/relationships/slide" Target="slide5.xml"/><Relationship Id="rId10" Type="http://schemas.openxmlformats.org/officeDocument/2006/relationships/slide" Target="slide8.xml"/><Relationship Id="rId4" Type="http://schemas.openxmlformats.org/officeDocument/2006/relationships/slide" Target="slide3.xml"/><Relationship Id="rId9" Type="http://schemas.openxmlformats.org/officeDocument/2006/relationships/slide" Target="slide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3.xml"/><Relationship Id="rId7" Type="http://schemas.openxmlformats.org/officeDocument/2006/relationships/slide" Target="slide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10" Type="http://schemas.openxmlformats.org/officeDocument/2006/relationships/slide" Target="slide2.xml"/><Relationship Id="rId4" Type="http://schemas.openxmlformats.org/officeDocument/2006/relationships/slide" Target="slide5.xml"/><Relationship Id="rId9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3.xml"/><Relationship Id="rId7" Type="http://schemas.openxmlformats.org/officeDocument/2006/relationships/slide" Target="slide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10" Type="http://schemas.openxmlformats.org/officeDocument/2006/relationships/slide" Target="slide2.xml"/><Relationship Id="rId4" Type="http://schemas.openxmlformats.org/officeDocument/2006/relationships/slide" Target="slide5.xml"/><Relationship Id="rId9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3.xml"/><Relationship Id="rId7" Type="http://schemas.openxmlformats.org/officeDocument/2006/relationships/slide" Target="slide4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10" Type="http://schemas.openxmlformats.org/officeDocument/2006/relationships/slide" Target="slide2.xml"/><Relationship Id="rId4" Type="http://schemas.openxmlformats.org/officeDocument/2006/relationships/slide" Target="slide5.xml"/><Relationship Id="rId9" Type="http://schemas.openxmlformats.org/officeDocument/2006/relationships/slide" Target="slid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3.xml"/><Relationship Id="rId7" Type="http://schemas.openxmlformats.org/officeDocument/2006/relationships/slide" Target="slide4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10" Type="http://schemas.openxmlformats.org/officeDocument/2006/relationships/slide" Target="slide2.xml"/><Relationship Id="rId4" Type="http://schemas.openxmlformats.org/officeDocument/2006/relationships/slide" Target="slide5.xml"/><Relationship Id="rId9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mostransavto.ru/maps/dzerzi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36525"/>
            <a:ext cx="9800564" cy="6994525"/>
          </a:xfrm>
          <a:prstGeom prst="rect">
            <a:avLst/>
          </a:prstGeom>
          <a:noFill/>
        </p:spPr>
      </p:pic>
      <p:sp>
        <p:nvSpPr>
          <p:cNvPr id="17" name="Лента лицом вниз 16"/>
          <p:cNvSpPr/>
          <p:nvPr/>
        </p:nvSpPr>
        <p:spPr>
          <a:xfrm>
            <a:off x="0" y="0"/>
            <a:ext cx="6643688" cy="571500"/>
          </a:xfrm>
          <a:prstGeom prst="ribbon">
            <a:avLst>
              <a:gd name="adj1" fmla="val 16667"/>
              <a:gd name="adj2" fmla="val 72984"/>
            </a:avLst>
          </a:prstGeom>
          <a:gradFill>
            <a:gsLst>
              <a:gs pos="0">
                <a:srgbClr val="FBEAC7">
                  <a:alpha val="0"/>
                </a:srgb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57250" y="142875"/>
            <a:ext cx="494823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Выберите улицу нашего города и решите задачу</a:t>
            </a:r>
          </a:p>
        </p:txBody>
      </p:sp>
      <p:sp>
        <p:nvSpPr>
          <p:cNvPr id="12" name="Управляющая кнопка: настраиваемая 11">
            <a:hlinkClick r:id="rId4" action="ppaction://hlinksldjump" highlightClick="1"/>
          </p:cNvPr>
          <p:cNvSpPr/>
          <p:nvPr/>
        </p:nvSpPr>
        <p:spPr>
          <a:xfrm>
            <a:off x="180975" y="1447800"/>
            <a:ext cx="1728000" cy="432000"/>
          </a:xfrm>
          <a:prstGeom prst="actionButtonBlank">
            <a:avLst/>
          </a:prstGeom>
          <a:gradFill>
            <a:gsLst>
              <a:gs pos="0">
                <a:srgbClr val="8E00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w="69850" h="38100" prst="cross"/>
            </a:sp3d>
          </a:bodyPr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Зеленая</a:t>
            </a:r>
          </a:p>
        </p:txBody>
      </p:sp>
      <p:sp>
        <p:nvSpPr>
          <p:cNvPr id="13" name="Управляющая кнопка: настраиваемая 12">
            <a:hlinkClick r:id="rId5" action="ppaction://hlinksldjump" highlightClick="1"/>
          </p:cNvPr>
          <p:cNvSpPr/>
          <p:nvPr/>
        </p:nvSpPr>
        <p:spPr>
          <a:xfrm>
            <a:off x="180975" y="2097087"/>
            <a:ext cx="1728000" cy="432000"/>
          </a:xfrm>
          <a:prstGeom prst="actionButtonBlank">
            <a:avLst/>
          </a:prstGeom>
          <a:gradFill>
            <a:gsLst>
              <a:gs pos="0">
                <a:srgbClr val="8E00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w="69850" h="38100" prst="cross"/>
            </a:sp3d>
          </a:bodyPr>
          <a:lstStyle/>
          <a:p>
            <a:pPr algn="ctr">
              <a:defRPr/>
            </a:pPr>
            <a:r>
              <a:rPr lang="ru-RU" dirty="0" err="1">
                <a:solidFill>
                  <a:schemeClr val="tx1"/>
                </a:solidFill>
              </a:rPr>
              <a:t>Шама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Управляющая кнопка: настраиваемая 13">
            <a:hlinkClick r:id="rId6" action="ppaction://hlinksldjump" highlightClick="1"/>
          </p:cNvPr>
          <p:cNvSpPr/>
          <p:nvPr/>
        </p:nvSpPr>
        <p:spPr>
          <a:xfrm>
            <a:off x="180975" y="2733674"/>
            <a:ext cx="1728000" cy="432000"/>
          </a:xfrm>
          <a:prstGeom prst="actionButtonBlank">
            <a:avLst/>
          </a:prstGeom>
          <a:gradFill>
            <a:gsLst>
              <a:gs pos="0">
                <a:srgbClr val="8E00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w="69850" h="38100" prst="cross"/>
            </a:sp3d>
          </a:bodyPr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Энергетиков</a:t>
            </a:r>
          </a:p>
        </p:txBody>
      </p:sp>
      <p:sp>
        <p:nvSpPr>
          <p:cNvPr id="15" name="Управляющая кнопка: настраиваемая 14">
            <a:hlinkClick r:id="rId7" action="ppaction://hlinksldjump" highlightClick="1"/>
          </p:cNvPr>
          <p:cNvSpPr/>
          <p:nvPr/>
        </p:nvSpPr>
        <p:spPr>
          <a:xfrm>
            <a:off x="180975" y="3408361"/>
            <a:ext cx="1728000" cy="432000"/>
          </a:xfrm>
          <a:prstGeom prst="actionButtonBlank">
            <a:avLst/>
          </a:prstGeom>
          <a:gradFill>
            <a:gsLst>
              <a:gs pos="0">
                <a:srgbClr val="8E00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w="69850" h="38100" prst="cross"/>
            </a:sp3d>
          </a:bodyPr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Спортивная</a:t>
            </a:r>
          </a:p>
        </p:txBody>
      </p:sp>
      <p:sp>
        <p:nvSpPr>
          <p:cNvPr id="16" name="Управляющая кнопка: настраиваемая 15">
            <a:hlinkClick r:id="rId8" action="ppaction://hlinksldjump" highlightClick="1"/>
          </p:cNvPr>
          <p:cNvSpPr/>
          <p:nvPr/>
        </p:nvSpPr>
        <p:spPr>
          <a:xfrm>
            <a:off x="180975" y="4083048"/>
            <a:ext cx="1728000" cy="432000"/>
          </a:xfrm>
          <a:prstGeom prst="actionButtonBlank">
            <a:avLst/>
          </a:prstGeom>
          <a:gradFill>
            <a:gsLst>
              <a:gs pos="0">
                <a:srgbClr val="8E00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w="69850" h="38100" prst="cross"/>
            </a:sp3d>
          </a:bodyPr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Дзержинская</a:t>
            </a:r>
          </a:p>
        </p:txBody>
      </p:sp>
      <p:sp>
        <p:nvSpPr>
          <p:cNvPr id="18" name="Управляющая кнопка: настраиваемая 17">
            <a:hlinkClick r:id="rId9" action="ppaction://hlinksldjump" highlightClick="1"/>
          </p:cNvPr>
          <p:cNvSpPr/>
          <p:nvPr/>
        </p:nvSpPr>
        <p:spPr>
          <a:xfrm>
            <a:off x="180975" y="4681535"/>
            <a:ext cx="1728000" cy="432000"/>
          </a:xfrm>
          <a:prstGeom prst="actionButtonBlank">
            <a:avLst/>
          </a:prstGeom>
          <a:gradFill>
            <a:gsLst>
              <a:gs pos="0">
                <a:srgbClr val="8E00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w="69850" h="38100" prst="cross"/>
            </a:sp3d>
          </a:bodyPr>
          <a:lstStyle/>
          <a:p>
            <a:pPr algn="ctr">
              <a:defRPr/>
            </a:pPr>
            <a:r>
              <a:rPr lang="ru-RU" dirty="0" err="1">
                <a:solidFill>
                  <a:schemeClr val="tx1"/>
                </a:solidFill>
              </a:rPr>
              <a:t>Томилинская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Управляющая кнопка: настраиваемая 18">
            <a:hlinkClick r:id="rId10" action="ppaction://hlinksldjump" highlightClick="1"/>
          </p:cNvPr>
          <p:cNvSpPr/>
          <p:nvPr/>
        </p:nvSpPr>
        <p:spPr>
          <a:xfrm>
            <a:off x="180975" y="5267325"/>
            <a:ext cx="1728000" cy="432000"/>
          </a:xfrm>
          <a:prstGeom prst="actionButtonBlank">
            <a:avLst/>
          </a:prstGeom>
          <a:gradFill>
            <a:gsLst>
              <a:gs pos="0">
                <a:srgbClr val="8E00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w="69850" h="38100" prst="cross"/>
            </a:sp3d>
          </a:bodyPr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Лермонтова</a:t>
            </a:r>
          </a:p>
        </p:txBody>
      </p:sp>
      <p:sp>
        <p:nvSpPr>
          <p:cNvPr id="20" name="Управляющая кнопка: настраиваемая 19">
            <a:hlinkClick r:id="rId11" action="ppaction://hlinksldjump" highlightClick="1"/>
          </p:cNvPr>
          <p:cNvSpPr/>
          <p:nvPr/>
        </p:nvSpPr>
        <p:spPr>
          <a:xfrm>
            <a:off x="180975" y="849313"/>
            <a:ext cx="1728000" cy="432000"/>
          </a:xfrm>
          <a:prstGeom prst="actionButtonBlank">
            <a:avLst/>
          </a:prstGeom>
          <a:gradFill>
            <a:gsLst>
              <a:gs pos="0">
                <a:srgbClr val="8E00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w="69850" h="38100" prst="cross"/>
            </a:sp3d>
          </a:bodyPr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Лесная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Лента лицом вниз 16"/>
          <p:cNvSpPr/>
          <p:nvPr/>
        </p:nvSpPr>
        <p:spPr>
          <a:xfrm>
            <a:off x="0" y="0"/>
            <a:ext cx="6643688" cy="571500"/>
          </a:xfrm>
          <a:prstGeom prst="ribbon">
            <a:avLst>
              <a:gd name="adj1" fmla="val 16667"/>
              <a:gd name="adj2" fmla="val 72984"/>
            </a:avLst>
          </a:prstGeom>
          <a:gradFill>
            <a:gsLst>
              <a:gs pos="0">
                <a:srgbClr val="FBEAC7">
                  <a:alpha val="0"/>
                </a:srgb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57250" y="142875"/>
            <a:ext cx="494823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Выберите улицу нашего города и решите задачу</a:t>
            </a:r>
          </a:p>
        </p:txBody>
      </p:sp>
      <p:pic>
        <p:nvPicPr>
          <p:cNvPr id="3076" name="Picture 2" descr="http://www.ugresh.ru/img/ii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63" y="0"/>
            <a:ext cx="2357437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85" name="Group 2438"/>
          <p:cNvGrpSpPr>
            <a:grpSpLocks/>
          </p:cNvGrpSpPr>
          <p:nvPr/>
        </p:nvGrpSpPr>
        <p:grpSpPr bwMode="auto">
          <a:xfrm>
            <a:off x="1928813" y="2714625"/>
            <a:ext cx="4357687" cy="3714750"/>
            <a:chOff x="192" y="144"/>
            <a:chExt cx="5376" cy="4032"/>
          </a:xfrm>
        </p:grpSpPr>
        <p:grpSp>
          <p:nvGrpSpPr>
            <p:cNvPr id="3086" name="Group 2434"/>
            <p:cNvGrpSpPr>
              <a:grpSpLocks/>
            </p:cNvGrpSpPr>
            <p:nvPr/>
          </p:nvGrpSpPr>
          <p:grpSpPr bwMode="auto">
            <a:xfrm>
              <a:off x="192" y="144"/>
              <a:ext cx="5376" cy="4032"/>
              <a:chOff x="192" y="144"/>
              <a:chExt cx="5376" cy="4032"/>
            </a:xfrm>
          </p:grpSpPr>
          <p:sp>
            <p:nvSpPr>
              <p:cNvPr id="44" name="Line 721"/>
              <p:cNvSpPr>
                <a:spLocks noChangeShapeType="1"/>
              </p:cNvSpPr>
              <p:nvPr/>
            </p:nvSpPr>
            <p:spPr bwMode="auto">
              <a:xfrm>
                <a:off x="192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45" name="Line 722"/>
              <p:cNvSpPr>
                <a:spLocks noChangeShapeType="1"/>
              </p:cNvSpPr>
              <p:nvPr/>
            </p:nvSpPr>
            <p:spPr bwMode="auto">
              <a:xfrm>
                <a:off x="5568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46" name="Line 727"/>
              <p:cNvSpPr>
                <a:spLocks noChangeShapeType="1"/>
              </p:cNvSpPr>
              <p:nvPr/>
            </p:nvSpPr>
            <p:spPr bwMode="auto">
              <a:xfrm>
                <a:off x="449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47" name="Line 730"/>
              <p:cNvSpPr>
                <a:spLocks noChangeShapeType="1"/>
              </p:cNvSpPr>
              <p:nvPr/>
            </p:nvSpPr>
            <p:spPr bwMode="auto">
              <a:xfrm>
                <a:off x="703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48" name="Line 733"/>
              <p:cNvSpPr>
                <a:spLocks noChangeShapeType="1"/>
              </p:cNvSpPr>
              <p:nvPr/>
            </p:nvSpPr>
            <p:spPr bwMode="auto">
              <a:xfrm>
                <a:off x="960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49" name="Line 736"/>
              <p:cNvSpPr>
                <a:spLocks noChangeShapeType="1"/>
              </p:cNvSpPr>
              <p:nvPr/>
            </p:nvSpPr>
            <p:spPr bwMode="auto">
              <a:xfrm>
                <a:off x="1216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0" name="Line 739"/>
              <p:cNvSpPr>
                <a:spLocks noChangeShapeType="1"/>
              </p:cNvSpPr>
              <p:nvPr/>
            </p:nvSpPr>
            <p:spPr bwMode="auto">
              <a:xfrm>
                <a:off x="1473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1" name="Line 742"/>
              <p:cNvSpPr>
                <a:spLocks noChangeShapeType="1"/>
              </p:cNvSpPr>
              <p:nvPr/>
            </p:nvSpPr>
            <p:spPr bwMode="auto">
              <a:xfrm>
                <a:off x="1727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2" name="Line 745"/>
              <p:cNvSpPr>
                <a:spLocks noChangeShapeType="1"/>
              </p:cNvSpPr>
              <p:nvPr/>
            </p:nvSpPr>
            <p:spPr bwMode="auto">
              <a:xfrm>
                <a:off x="1984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3" name="Line 748"/>
              <p:cNvSpPr>
                <a:spLocks noChangeShapeType="1"/>
              </p:cNvSpPr>
              <p:nvPr/>
            </p:nvSpPr>
            <p:spPr bwMode="auto">
              <a:xfrm>
                <a:off x="2241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4" name="Line 751"/>
              <p:cNvSpPr>
                <a:spLocks noChangeShapeType="1"/>
              </p:cNvSpPr>
              <p:nvPr/>
            </p:nvSpPr>
            <p:spPr bwMode="auto">
              <a:xfrm>
                <a:off x="2495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5" name="Line 754"/>
              <p:cNvSpPr>
                <a:spLocks noChangeShapeType="1"/>
              </p:cNvSpPr>
              <p:nvPr/>
            </p:nvSpPr>
            <p:spPr bwMode="auto">
              <a:xfrm>
                <a:off x="2752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6" name="Line 757"/>
              <p:cNvSpPr>
                <a:spLocks noChangeShapeType="1"/>
              </p:cNvSpPr>
              <p:nvPr/>
            </p:nvSpPr>
            <p:spPr bwMode="auto">
              <a:xfrm>
                <a:off x="3008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7" name="Line 760"/>
              <p:cNvSpPr>
                <a:spLocks noChangeShapeType="1"/>
              </p:cNvSpPr>
              <p:nvPr/>
            </p:nvSpPr>
            <p:spPr bwMode="auto">
              <a:xfrm>
                <a:off x="3265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8" name="Line 763"/>
              <p:cNvSpPr>
                <a:spLocks noChangeShapeType="1"/>
              </p:cNvSpPr>
              <p:nvPr/>
            </p:nvSpPr>
            <p:spPr bwMode="auto">
              <a:xfrm>
                <a:off x="3519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9" name="Line 766"/>
              <p:cNvSpPr>
                <a:spLocks noChangeShapeType="1"/>
              </p:cNvSpPr>
              <p:nvPr/>
            </p:nvSpPr>
            <p:spPr bwMode="auto">
              <a:xfrm>
                <a:off x="3776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60" name="Line 769"/>
              <p:cNvSpPr>
                <a:spLocks noChangeShapeType="1"/>
              </p:cNvSpPr>
              <p:nvPr/>
            </p:nvSpPr>
            <p:spPr bwMode="auto">
              <a:xfrm>
                <a:off x="4033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61" name="Line 772"/>
              <p:cNvSpPr>
                <a:spLocks noChangeShapeType="1"/>
              </p:cNvSpPr>
              <p:nvPr/>
            </p:nvSpPr>
            <p:spPr bwMode="auto">
              <a:xfrm>
                <a:off x="4287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62" name="Line 775"/>
              <p:cNvSpPr>
                <a:spLocks noChangeShapeType="1"/>
              </p:cNvSpPr>
              <p:nvPr/>
            </p:nvSpPr>
            <p:spPr bwMode="auto">
              <a:xfrm>
                <a:off x="4544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63" name="Line 778"/>
              <p:cNvSpPr>
                <a:spLocks noChangeShapeType="1"/>
              </p:cNvSpPr>
              <p:nvPr/>
            </p:nvSpPr>
            <p:spPr bwMode="auto">
              <a:xfrm>
                <a:off x="4800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64" name="Line 781"/>
              <p:cNvSpPr>
                <a:spLocks noChangeShapeType="1"/>
              </p:cNvSpPr>
              <p:nvPr/>
            </p:nvSpPr>
            <p:spPr bwMode="auto">
              <a:xfrm>
                <a:off x="5057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65" name="Line 784"/>
              <p:cNvSpPr>
                <a:spLocks noChangeShapeType="1"/>
              </p:cNvSpPr>
              <p:nvPr/>
            </p:nvSpPr>
            <p:spPr bwMode="auto">
              <a:xfrm>
                <a:off x="5311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</p:grpSp>
        <p:grpSp>
          <p:nvGrpSpPr>
            <p:cNvPr id="3087" name="Group 2433"/>
            <p:cNvGrpSpPr>
              <a:grpSpLocks/>
            </p:cNvGrpSpPr>
            <p:nvPr/>
          </p:nvGrpSpPr>
          <p:grpSpPr bwMode="auto">
            <a:xfrm>
              <a:off x="192" y="144"/>
              <a:ext cx="5376" cy="4032"/>
              <a:chOff x="192" y="144"/>
              <a:chExt cx="5376" cy="4032"/>
            </a:xfrm>
          </p:grpSpPr>
          <p:sp>
            <p:nvSpPr>
              <p:cNvPr id="26" name="Line 719"/>
              <p:cNvSpPr>
                <a:spLocks noChangeShapeType="1"/>
              </p:cNvSpPr>
              <p:nvPr/>
            </p:nvSpPr>
            <p:spPr bwMode="auto">
              <a:xfrm>
                <a:off x="192" y="144"/>
                <a:ext cx="537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7" name="Line 720"/>
              <p:cNvSpPr>
                <a:spLocks noChangeShapeType="1"/>
              </p:cNvSpPr>
              <p:nvPr/>
            </p:nvSpPr>
            <p:spPr bwMode="auto">
              <a:xfrm>
                <a:off x="192" y="4176"/>
                <a:ext cx="537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8" name="Line 725"/>
              <p:cNvSpPr>
                <a:spLocks noChangeShapeType="1"/>
              </p:cNvSpPr>
              <p:nvPr/>
            </p:nvSpPr>
            <p:spPr bwMode="auto">
              <a:xfrm>
                <a:off x="192" y="382"/>
                <a:ext cx="537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9" name="Line 788"/>
              <p:cNvSpPr>
                <a:spLocks noChangeShapeType="1"/>
              </p:cNvSpPr>
              <p:nvPr/>
            </p:nvSpPr>
            <p:spPr bwMode="auto">
              <a:xfrm>
                <a:off x="192" y="618"/>
                <a:ext cx="537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30" name="Line 891"/>
              <p:cNvSpPr>
                <a:spLocks noChangeShapeType="1"/>
              </p:cNvSpPr>
              <p:nvPr/>
            </p:nvSpPr>
            <p:spPr bwMode="auto">
              <a:xfrm>
                <a:off x="192" y="856"/>
                <a:ext cx="537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31" name="Line 994"/>
              <p:cNvSpPr>
                <a:spLocks noChangeShapeType="1"/>
              </p:cNvSpPr>
              <p:nvPr/>
            </p:nvSpPr>
            <p:spPr bwMode="auto">
              <a:xfrm>
                <a:off x="192" y="1093"/>
                <a:ext cx="537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32" name="Line 1097"/>
              <p:cNvSpPr>
                <a:spLocks noChangeShapeType="1"/>
              </p:cNvSpPr>
              <p:nvPr/>
            </p:nvSpPr>
            <p:spPr bwMode="auto">
              <a:xfrm>
                <a:off x="192" y="1329"/>
                <a:ext cx="537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33" name="Line 1200"/>
              <p:cNvSpPr>
                <a:spLocks noChangeShapeType="1"/>
              </p:cNvSpPr>
              <p:nvPr/>
            </p:nvSpPr>
            <p:spPr bwMode="auto">
              <a:xfrm>
                <a:off x="192" y="1567"/>
                <a:ext cx="537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34" name="Line 1303"/>
              <p:cNvSpPr>
                <a:spLocks noChangeShapeType="1"/>
              </p:cNvSpPr>
              <p:nvPr/>
            </p:nvSpPr>
            <p:spPr bwMode="auto">
              <a:xfrm>
                <a:off x="192" y="1803"/>
                <a:ext cx="537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35" name="Line 1406"/>
              <p:cNvSpPr>
                <a:spLocks noChangeShapeType="1"/>
              </p:cNvSpPr>
              <p:nvPr/>
            </p:nvSpPr>
            <p:spPr bwMode="auto">
              <a:xfrm>
                <a:off x="192" y="2041"/>
                <a:ext cx="537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36" name="Line 1509"/>
              <p:cNvSpPr>
                <a:spLocks noChangeShapeType="1"/>
              </p:cNvSpPr>
              <p:nvPr/>
            </p:nvSpPr>
            <p:spPr bwMode="auto">
              <a:xfrm>
                <a:off x="192" y="2279"/>
                <a:ext cx="537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37" name="Line 1612"/>
              <p:cNvSpPr>
                <a:spLocks noChangeShapeType="1"/>
              </p:cNvSpPr>
              <p:nvPr/>
            </p:nvSpPr>
            <p:spPr bwMode="auto">
              <a:xfrm>
                <a:off x="192" y="2517"/>
                <a:ext cx="537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38" name="Line 1715"/>
              <p:cNvSpPr>
                <a:spLocks noChangeShapeType="1"/>
              </p:cNvSpPr>
              <p:nvPr/>
            </p:nvSpPr>
            <p:spPr bwMode="auto">
              <a:xfrm>
                <a:off x="192" y="2753"/>
                <a:ext cx="537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39" name="Line 1818"/>
              <p:cNvSpPr>
                <a:spLocks noChangeShapeType="1"/>
              </p:cNvSpPr>
              <p:nvPr/>
            </p:nvSpPr>
            <p:spPr bwMode="auto">
              <a:xfrm>
                <a:off x="192" y="2991"/>
                <a:ext cx="537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40" name="Line 1921"/>
              <p:cNvSpPr>
                <a:spLocks noChangeShapeType="1"/>
              </p:cNvSpPr>
              <p:nvPr/>
            </p:nvSpPr>
            <p:spPr bwMode="auto">
              <a:xfrm>
                <a:off x="192" y="3227"/>
                <a:ext cx="537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41" name="Line 2024"/>
              <p:cNvSpPr>
                <a:spLocks noChangeShapeType="1"/>
              </p:cNvSpPr>
              <p:nvPr/>
            </p:nvSpPr>
            <p:spPr bwMode="auto">
              <a:xfrm>
                <a:off x="192" y="3464"/>
                <a:ext cx="537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42" name="Line 2127"/>
              <p:cNvSpPr>
                <a:spLocks noChangeShapeType="1"/>
              </p:cNvSpPr>
              <p:nvPr/>
            </p:nvSpPr>
            <p:spPr bwMode="auto">
              <a:xfrm>
                <a:off x="192" y="3702"/>
                <a:ext cx="537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43" name="Line 2230"/>
              <p:cNvSpPr>
                <a:spLocks noChangeShapeType="1"/>
              </p:cNvSpPr>
              <p:nvPr/>
            </p:nvSpPr>
            <p:spPr bwMode="auto">
              <a:xfrm>
                <a:off x="192" y="3938"/>
                <a:ext cx="537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</p:grpSp>
      </p:grpSp>
      <p:sp>
        <p:nvSpPr>
          <p:cNvPr id="66" name="Управляющая кнопка: настраиваемая 65">
            <a:hlinkClick r:id="rId4" action="ppaction://hlinksldjump" highlightClick="1"/>
          </p:cNvPr>
          <p:cNvSpPr/>
          <p:nvPr/>
        </p:nvSpPr>
        <p:spPr>
          <a:xfrm>
            <a:off x="180975" y="1447800"/>
            <a:ext cx="1728000" cy="432000"/>
          </a:xfrm>
          <a:prstGeom prst="actionButtonBlank">
            <a:avLst/>
          </a:prstGeom>
          <a:gradFill>
            <a:gsLst>
              <a:gs pos="0">
                <a:srgbClr val="8E00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w="69850" h="38100" prst="cross"/>
            </a:sp3d>
          </a:bodyPr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Зеленая</a:t>
            </a:r>
          </a:p>
        </p:txBody>
      </p:sp>
      <p:sp>
        <p:nvSpPr>
          <p:cNvPr id="67" name="Управляющая кнопка: настраиваемая 66">
            <a:hlinkClick r:id="rId5" action="ppaction://hlinksldjump" highlightClick="1"/>
          </p:cNvPr>
          <p:cNvSpPr/>
          <p:nvPr/>
        </p:nvSpPr>
        <p:spPr>
          <a:xfrm>
            <a:off x="180975" y="2097087"/>
            <a:ext cx="1728000" cy="432000"/>
          </a:xfrm>
          <a:prstGeom prst="actionButtonBlank">
            <a:avLst/>
          </a:prstGeom>
          <a:gradFill>
            <a:gsLst>
              <a:gs pos="0">
                <a:srgbClr val="8E00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w="69850" h="38100" prst="cross"/>
            </a:sp3d>
          </a:bodyPr>
          <a:lstStyle/>
          <a:p>
            <a:pPr algn="ctr">
              <a:defRPr/>
            </a:pPr>
            <a:r>
              <a:rPr lang="ru-RU" dirty="0" err="1">
                <a:solidFill>
                  <a:schemeClr val="tx1"/>
                </a:solidFill>
              </a:rPr>
              <a:t>Шама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8" name="Управляющая кнопка: настраиваемая 67">
            <a:hlinkClick r:id="rId6" action="ppaction://hlinksldjump" highlightClick="1"/>
          </p:cNvPr>
          <p:cNvSpPr/>
          <p:nvPr/>
        </p:nvSpPr>
        <p:spPr>
          <a:xfrm>
            <a:off x="180975" y="2733674"/>
            <a:ext cx="1728000" cy="432000"/>
          </a:xfrm>
          <a:prstGeom prst="actionButtonBlank">
            <a:avLst/>
          </a:prstGeom>
          <a:gradFill>
            <a:gsLst>
              <a:gs pos="0">
                <a:srgbClr val="8E00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w="69850" h="38100" prst="cross"/>
            </a:sp3d>
          </a:bodyPr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Энергетиков</a:t>
            </a:r>
          </a:p>
        </p:txBody>
      </p:sp>
      <p:sp>
        <p:nvSpPr>
          <p:cNvPr id="69" name="Управляющая кнопка: настраиваемая 68">
            <a:hlinkClick r:id="rId7" action="ppaction://hlinksldjump" highlightClick="1"/>
          </p:cNvPr>
          <p:cNvSpPr/>
          <p:nvPr/>
        </p:nvSpPr>
        <p:spPr>
          <a:xfrm>
            <a:off x="180975" y="3408361"/>
            <a:ext cx="1728000" cy="432000"/>
          </a:xfrm>
          <a:prstGeom prst="actionButtonBlank">
            <a:avLst/>
          </a:prstGeom>
          <a:gradFill>
            <a:gsLst>
              <a:gs pos="0">
                <a:srgbClr val="8E00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w="69850" h="38100" prst="cross"/>
            </a:sp3d>
          </a:bodyPr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Спортивная</a:t>
            </a:r>
          </a:p>
        </p:txBody>
      </p:sp>
      <p:sp>
        <p:nvSpPr>
          <p:cNvPr id="70" name="Управляющая кнопка: настраиваемая 69">
            <a:hlinkClick r:id="rId8" action="ppaction://hlinksldjump" highlightClick="1"/>
          </p:cNvPr>
          <p:cNvSpPr/>
          <p:nvPr/>
        </p:nvSpPr>
        <p:spPr>
          <a:xfrm>
            <a:off x="180975" y="4083048"/>
            <a:ext cx="1728000" cy="432000"/>
          </a:xfrm>
          <a:prstGeom prst="actionButtonBlank">
            <a:avLst/>
          </a:prstGeom>
          <a:gradFill>
            <a:gsLst>
              <a:gs pos="0">
                <a:srgbClr val="8E00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w="69850" h="38100" prst="cross"/>
            </a:sp3d>
          </a:bodyPr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Дзержинская</a:t>
            </a:r>
          </a:p>
        </p:txBody>
      </p:sp>
      <p:sp>
        <p:nvSpPr>
          <p:cNvPr id="71" name="Управляющая кнопка: настраиваемая 70">
            <a:hlinkClick r:id="rId9" action="ppaction://hlinksldjump" highlightClick="1"/>
          </p:cNvPr>
          <p:cNvSpPr/>
          <p:nvPr/>
        </p:nvSpPr>
        <p:spPr>
          <a:xfrm>
            <a:off x="180975" y="4681535"/>
            <a:ext cx="1728000" cy="432000"/>
          </a:xfrm>
          <a:prstGeom prst="actionButtonBlank">
            <a:avLst/>
          </a:prstGeom>
          <a:gradFill>
            <a:gsLst>
              <a:gs pos="0">
                <a:srgbClr val="8E00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w="69850" h="38100" prst="cross"/>
            </a:sp3d>
          </a:bodyPr>
          <a:lstStyle/>
          <a:p>
            <a:pPr algn="ctr">
              <a:defRPr/>
            </a:pPr>
            <a:r>
              <a:rPr lang="ru-RU" dirty="0" err="1">
                <a:solidFill>
                  <a:schemeClr val="tx1"/>
                </a:solidFill>
              </a:rPr>
              <a:t>Томилинская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2" name="Управляющая кнопка: настраиваемая 71">
            <a:hlinkClick r:id="rId10" action="ppaction://hlinksldjump" highlightClick="1"/>
          </p:cNvPr>
          <p:cNvSpPr/>
          <p:nvPr/>
        </p:nvSpPr>
        <p:spPr>
          <a:xfrm>
            <a:off x="180975" y="5267325"/>
            <a:ext cx="1728000" cy="432000"/>
          </a:xfrm>
          <a:prstGeom prst="actionButtonBlank">
            <a:avLst/>
          </a:prstGeom>
          <a:gradFill>
            <a:gsLst>
              <a:gs pos="0">
                <a:srgbClr val="8E00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w="69850" h="38100" prst="cross"/>
            </a:sp3d>
          </a:bodyPr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Лермонтова</a:t>
            </a:r>
          </a:p>
        </p:txBody>
      </p:sp>
      <p:sp>
        <p:nvSpPr>
          <p:cNvPr id="73" name="Управляющая кнопка: настраиваемая 72">
            <a:hlinkClick r:id="rId11" action="ppaction://hlinksldjump" highlightClick="1"/>
          </p:cNvPr>
          <p:cNvSpPr/>
          <p:nvPr/>
        </p:nvSpPr>
        <p:spPr>
          <a:xfrm>
            <a:off x="180975" y="849313"/>
            <a:ext cx="1728000" cy="432000"/>
          </a:xfrm>
          <a:prstGeom prst="actionButtonBlank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w="69850" h="38100" prst="cross"/>
            </a:sp3d>
          </a:bodyPr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Лесная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931831" y="485454"/>
            <a:ext cx="5088401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магазине «Квартал» за неделю продали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баранину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телятину. Причем баранины на 13кг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больше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чем телятины. Найдите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стоимость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проданного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мяса,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известно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масса баранины относится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массе телятины как  16:15 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баранина продавалась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 58р., а телятина по 63р. за 1кг.</a:t>
            </a:r>
          </a:p>
          <a:p>
            <a:endParaRPr lang="ru-RU" dirty="0"/>
          </a:p>
        </p:txBody>
      </p:sp>
      <p:sp>
        <p:nvSpPr>
          <p:cNvPr id="75" name="Управляющая кнопка: настраиваемая 74">
            <a:hlinkClick r:id="" action="ppaction://noaction" highlightClick="1"/>
          </p:cNvPr>
          <p:cNvSpPr/>
          <p:nvPr/>
        </p:nvSpPr>
        <p:spPr>
          <a:xfrm>
            <a:off x="2137893" y="6523981"/>
            <a:ext cx="1249250" cy="289775"/>
          </a:xfrm>
          <a:prstGeom prst="actionButtonBlank">
            <a:avLst/>
          </a:prstGeom>
          <a:solidFill>
            <a:srgbClr val="00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</a:rPr>
              <a:t>24349р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76" name="Управляющая кнопка: настраиваемая 75">
            <a:hlinkClick r:id="" action="ppaction://noaction" highlightClick="1"/>
          </p:cNvPr>
          <p:cNvSpPr/>
          <p:nvPr/>
        </p:nvSpPr>
        <p:spPr>
          <a:xfrm>
            <a:off x="3706969" y="6523981"/>
            <a:ext cx="1249250" cy="289775"/>
          </a:xfrm>
          <a:prstGeom prst="actionButtonBlank">
            <a:avLst/>
          </a:prstGeom>
          <a:solidFill>
            <a:srgbClr val="00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</a:rPr>
              <a:t>27940р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77" name="Выноска-облако 76"/>
          <p:cNvSpPr/>
          <p:nvPr/>
        </p:nvSpPr>
        <p:spPr>
          <a:xfrm>
            <a:off x="1856325" y="4316570"/>
            <a:ext cx="3005137" cy="189388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 smtClean="0">
                <a:solidFill>
                  <a:srgbClr val="FF0000"/>
                </a:solidFill>
              </a:rPr>
              <a:t>Верно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78" name="Выноска-облако 77"/>
          <p:cNvSpPr/>
          <p:nvPr/>
        </p:nvSpPr>
        <p:spPr>
          <a:xfrm>
            <a:off x="3607852" y="4316569"/>
            <a:ext cx="3005137" cy="189388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 smtClean="0">
                <a:solidFill>
                  <a:srgbClr val="FF0000"/>
                </a:solidFill>
              </a:rPr>
              <a:t>Ошибка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78" grpId="0" animBg="1"/>
      <p:bldP spid="7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Лента лицом вниз 16"/>
          <p:cNvSpPr/>
          <p:nvPr/>
        </p:nvSpPr>
        <p:spPr>
          <a:xfrm>
            <a:off x="0" y="0"/>
            <a:ext cx="6643688" cy="571500"/>
          </a:xfrm>
          <a:prstGeom prst="ribbon">
            <a:avLst>
              <a:gd name="adj1" fmla="val 16667"/>
              <a:gd name="adj2" fmla="val 72984"/>
            </a:avLst>
          </a:prstGeom>
          <a:gradFill>
            <a:gsLst>
              <a:gs pos="0">
                <a:srgbClr val="FBEAC7">
                  <a:alpha val="0"/>
                </a:srgb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148" name="Picture 2" descr="http://www.ugresh.ru/img/ii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63" y="0"/>
            <a:ext cx="2357437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57250" y="142875"/>
            <a:ext cx="494823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Выберите улицу нашего города и решите задачу</a:t>
            </a:r>
          </a:p>
        </p:txBody>
      </p:sp>
      <p:sp>
        <p:nvSpPr>
          <p:cNvPr id="6158" name="Прямоугольник 87"/>
          <p:cNvSpPr>
            <a:spLocks noChangeArrowheads="1"/>
          </p:cNvSpPr>
          <p:nvPr/>
        </p:nvSpPr>
        <p:spPr bwMode="auto">
          <a:xfrm>
            <a:off x="1966913" y="6488113"/>
            <a:ext cx="8826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Ответ:</a:t>
            </a:r>
          </a:p>
        </p:txBody>
      </p:sp>
      <p:sp>
        <p:nvSpPr>
          <p:cNvPr id="89" name="AutoShape 8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862251" y="6481081"/>
            <a:ext cx="312737" cy="333375"/>
          </a:xfrm>
          <a:prstGeom prst="actionButtonBlank">
            <a:avLst/>
          </a:prstGeom>
          <a:solidFill>
            <a:srgbClr val="CCFFCC"/>
          </a:solidFill>
          <a:ln w="9525">
            <a:solidFill>
              <a:srgbClr val="00B05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1600" dirty="0"/>
              <a:t>10</a:t>
            </a:r>
          </a:p>
        </p:txBody>
      </p:sp>
      <p:sp>
        <p:nvSpPr>
          <p:cNvPr id="90" name="AutoShape 8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65024" y="6481081"/>
            <a:ext cx="312737" cy="333375"/>
          </a:xfrm>
          <a:prstGeom prst="actionButtonBlank">
            <a:avLst/>
          </a:prstGeom>
          <a:solidFill>
            <a:srgbClr val="CCFFCC"/>
          </a:solidFill>
          <a:ln w="9525">
            <a:solidFill>
              <a:srgbClr val="00B05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1600" dirty="0"/>
              <a:t>15</a:t>
            </a:r>
          </a:p>
        </p:txBody>
      </p:sp>
      <p:sp>
        <p:nvSpPr>
          <p:cNvPr id="91" name="AutoShape 8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678679" y="6481081"/>
            <a:ext cx="312737" cy="333375"/>
          </a:xfrm>
          <a:prstGeom prst="actionButtonBlank">
            <a:avLst/>
          </a:prstGeom>
          <a:solidFill>
            <a:srgbClr val="CCFFCC"/>
          </a:solidFill>
          <a:ln w="9525">
            <a:solidFill>
              <a:srgbClr val="00B05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1600" dirty="0"/>
              <a:t>20</a:t>
            </a:r>
          </a:p>
        </p:txBody>
      </p:sp>
      <p:sp>
        <p:nvSpPr>
          <p:cNvPr id="92" name="AutoShape 8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92337" y="6481081"/>
            <a:ext cx="312737" cy="333375"/>
          </a:xfrm>
          <a:prstGeom prst="actionButtonBlank">
            <a:avLst/>
          </a:prstGeom>
          <a:solidFill>
            <a:srgbClr val="CCFFCC"/>
          </a:solidFill>
          <a:ln w="9525">
            <a:solidFill>
              <a:srgbClr val="00B05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1600" dirty="0"/>
              <a:t>18</a:t>
            </a:r>
          </a:p>
        </p:txBody>
      </p:sp>
      <p:sp>
        <p:nvSpPr>
          <p:cNvPr id="96" name="Выноска-облако 95"/>
          <p:cNvSpPr/>
          <p:nvPr/>
        </p:nvSpPr>
        <p:spPr>
          <a:xfrm>
            <a:off x="2064533" y="4164169"/>
            <a:ext cx="3005137" cy="189388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FF0000"/>
                </a:solidFill>
              </a:rPr>
              <a:t>Ошибка</a:t>
            </a:r>
          </a:p>
        </p:txBody>
      </p:sp>
      <p:sp>
        <p:nvSpPr>
          <p:cNvPr id="97" name="Выноска-облако 96"/>
          <p:cNvSpPr/>
          <p:nvPr/>
        </p:nvSpPr>
        <p:spPr>
          <a:xfrm>
            <a:off x="3189288" y="3962400"/>
            <a:ext cx="3005137" cy="189388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FF0000"/>
                </a:solidFill>
              </a:rPr>
              <a:t>Ошибка</a:t>
            </a:r>
          </a:p>
        </p:txBody>
      </p:sp>
      <p:sp>
        <p:nvSpPr>
          <p:cNvPr id="98" name="Выноска-облако 97"/>
          <p:cNvSpPr/>
          <p:nvPr/>
        </p:nvSpPr>
        <p:spPr>
          <a:xfrm>
            <a:off x="3341688" y="4114800"/>
            <a:ext cx="3005137" cy="189388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FF0000"/>
                </a:solidFill>
              </a:rPr>
              <a:t>Ошибка</a:t>
            </a:r>
          </a:p>
        </p:txBody>
      </p:sp>
      <p:sp>
        <p:nvSpPr>
          <p:cNvPr id="113" name="Прямоугольник 112"/>
          <p:cNvSpPr/>
          <p:nvPr/>
        </p:nvSpPr>
        <p:spPr>
          <a:xfrm>
            <a:off x="1961536" y="675571"/>
            <a:ext cx="483115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dirty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До повышения цены стрижка </a:t>
            </a:r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в парикмахерской «Кудряшка» стоила </a:t>
            </a:r>
            <a:endParaRPr lang="ru-RU" sz="2000" dirty="0">
              <a:ln>
                <a:solidFill>
                  <a:sysClr val="windowText" lastClr="000000"/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000" dirty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120рублей, а после повышения 138</a:t>
            </a:r>
          </a:p>
          <a:p>
            <a:pPr>
              <a:defRPr/>
            </a:pPr>
            <a:r>
              <a:rPr lang="ru-RU" sz="2000" dirty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рублей. На сколько процентов увели-</a:t>
            </a:r>
          </a:p>
          <a:p>
            <a:pPr>
              <a:defRPr/>
            </a:pPr>
            <a:r>
              <a:rPr lang="ru-RU" sz="2000" dirty="0" err="1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чилась</a:t>
            </a:r>
            <a:r>
              <a:rPr lang="ru-RU" sz="2000" dirty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  цена стрижки?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176" name="Group 2438"/>
          <p:cNvGrpSpPr>
            <a:grpSpLocks/>
          </p:cNvGrpSpPr>
          <p:nvPr/>
        </p:nvGrpSpPr>
        <p:grpSpPr bwMode="auto">
          <a:xfrm>
            <a:off x="2149475" y="3068638"/>
            <a:ext cx="4265613" cy="3317875"/>
            <a:chOff x="192" y="144"/>
            <a:chExt cx="5376" cy="4032"/>
          </a:xfrm>
        </p:grpSpPr>
        <p:grpSp>
          <p:nvGrpSpPr>
            <p:cNvPr id="6177" name="Group 2434"/>
            <p:cNvGrpSpPr>
              <a:grpSpLocks/>
            </p:cNvGrpSpPr>
            <p:nvPr/>
          </p:nvGrpSpPr>
          <p:grpSpPr bwMode="auto">
            <a:xfrm>
              <a:off x="192" y="144"/>
              <a:ext cx="5376" cy="4032"/>
              <a:chOff x="192" y="144"/>
              <a:chExt cx="5376" cy="4032"/>
            </a:xfrm>
          </p:grpSpPr>
          <p:sp>
            <p:nvSpPr>
              <p:cNvPr id="136" name="Line 721"/>
              <p:cNvSpPr>
                <a:spLocks noChangeShapeType="1"/>
              </p:cNvSpPr>
              <p:nvPr/>
            </p:nvSpPr>
            <p:spPr bwMode="auto">
              <a:xfrm>
                <a:off x="192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37" name="Line 722"/>
              <p:cNvSpPr>
                <a:spLocks noChangeShapeType="1"/>
              </p:cNvSpPr>
              <p:nvPr/>
            </p:nvSpPr>
            <p:spPr bwMode="auto">
              <a:xfrm>
                <a:off x="5568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38" name="Line 727"/>
              <p:cNvSpPr>
                <a:spLocks noChangeShapeType="1"/>
              </p:cNvSpPr>
              <p:nvPr/>
            </p:nvSpPr>
            <p:spPr bwMode="auto">
              <a:xfrm>
                <a:off x="448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39" name="Line 730"/>
              <p:cNvSpPr>
                <a:spLocks noChangeShapeType="1"/>
              </p:cNvSpPr>
              <p:nvPr/>
            </p:nvSpPr>
            <p:spPr bwMode="auto">
              <a:xfrm>
                <a:off x="702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40" name="Line 733"/>
              <p:cNvSpPr>
                <a:spLocks noChangeShapeType="1"/>
              </p:cNvSpPr>
              <p:nvPr/>
            </p:nvSpPr>
            <p:spPr bwMode="auto">
              <a:xfrm>
                <a:off x="960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41" name="Line 736"/>
              <p:cNvSpPr>
                <a:spLocks noChangeShapeType="1"/>
              </p:cNvSpPr>
              <p:nvPr/>
            </p:nvSpPr>
            <p:spPr bwMode="auto">
              <a:xfrm>
                <a:off x="1216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42" name="Line 739"/>
              <p:cNvSpPr>
                <a:spLocks noChangeShapeType="1"/>
              </p:cNvSpPr>
              <p:nvPr/>
            </p:nvSpPr>
            <p:spPr bwMode="auto">
              <a:xfrm>
                <a:off x="1472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43" name="Line 742"/>
              <p:cNvSpPr>
                <a:spLocks noChangeShapeType="1"/>
              </p:cNvSpPr>
              <p:nvPr/>
            </p:nvSpPr>
            <p:spPr bwMode="auto">
              <a:xfrm>
                <a:off x="1727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44" name="Line 745"/>
              <p:cNvSpPr>
                <a:spLocks noChangeShapeType="1"/>
              </p:cNvSpPr>
              <p:nvPr/>
            </p:nvSpPr>
            <p:spPr bwMode="auto">
              <a:xfrm>
                <a:off x="1985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45" name="Line 748"/>
              <p:cNvSpPr>
                <a:spLocks noChangeShapeType="1"/>
              </p:cNvSpPr>
              <p:nvPr/>
            </p:nvSpPr>
            <p:spPr bwMode="auto">
              <a:xfrm>
                <a:off x="2241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46" name="Line 751"/>
              <p:cNvSpPr>
                <a:spLocks noChangeShapeType="1"/>
              </p:cNvSpPr>
              <p:nvPr/>
            </p:nvSpPr>
            <p:spPr bwMode="auto">
              <a:xfrm>
                <a:off x="2495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47" name="Line 754"/>
              <p:cNvSpPr>
                <a:spLocks noChangeShapeType="1"/>
              </p:cNvSpPr>
              <p:nvPr/>
            </p:nvSpPr>
            <p:spPr bwMode="auto">
              <a:xfrm>
                <a:off x="2753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48" name="Line 757"/>
              <p:cNvSpPr>
                <a:spLocks noChangeShapeType="1"/>
              </p:cNvSpPr>
              <p:nvPr/>
            </p:nvSpPr>
            <p:spPr bwMode="auto">
              <a:xfrm>
                <a:off x="3007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49" name="Line 760"/>
              <p:cNvSpPr>
                <a:spLocks noChangeShapeType="1"/>
              </p:cNvSpPr>
              <p:nvPr/>
            </p:nvSpPr>
            <p:spPr bwMode="auto">
              <a:xfrm>
                <a:off x="3265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50" name="Line 763"/>
              <p:cNvSpPr>
                <a:spLocks noChangeShapeType="1"/>
              </p:cNvSpPr>
              <p:nvPr/>
            </p:nvSpPr>
            <p:spPr bwMode="auto">
              <a:xfrm>
                <a:off x="3519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51" name="Line 766"/>
              <p:cNvSpPr>
                <a:spLocks noChangeShapeType="1"/>
              </p:cNvSpPr>
              <p:nvPr/>
            </p:nvSpPr>
            <p:spPr bwMode="auto">
              <a:xfrm>
                <a:off x="3775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52" name="Line 769"/>
              <p:cNvSpPr>
                <a:spLocks noChangeShapeType="1"/>
              </p:cNvSpPr>
              <p:nvPr/>
            </p:nvSpPr>
            <p:spPr bwMode="auto">
              <a:xfrm>
                <a:off x="4033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53" name="Line 772"/>
              <p:cNvSpPr>
                <a:spLocks noChangeShapeType="1"/>
              </p:cNvSpPr>
              <p:nvPr/>
            </p:nvSpPr>
            <p:spPr bwMode="auto">
              <a:xfrm>
                <a:off x="4288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54" name="Line 775"/>
              <p:cNvSpPr>
                <a:spLocks noChangeShapeType="1"/>
              </p:cNvSpPr>
              <p:nvPr/>
            </p:nvSpPr>
            <p:spPr bwMode="auto">
              <a:xfrm>
                <a:off x="4544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55" name="Line 778"/>
              <p:cNvSpPr>
                <a:spLocks noChangeShapeType="1"/>
              </p:cNvSpPr>
              <p:nvPr/>
            </p:nvSpPr>
            <p:spPr bwMode="auto">
              <a:xfrm>
                <a:off x="4800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56" name="Line 781"/>
              <p:cNvSpPr>
                <a:spLocks noChangeShapeType="1"/>
              </p:cNvSpPr>
              <p:nvPr/>
            </p:nvSpPr>
            <p:spPr bwMode="auto">
              <a:xfrm>
                <a:off x="5058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57" name="Line 784"/>
              <p:cNvSpPr>
                <a:spLocks noChangeShapeType="1"/>
              </p:cNvSpPr>
              <p:nvPr/>
            </p:nvSpPr>
            <p:spPr bwMode="auto">
              <a:xfrm>
                <a:off x="5312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</p:grpSp>
        <p:grpSp>
          <p:nvGrpSpPr>
            <p:cNvPr id="6178" name="Group 2433"/>
            <p:cNvGrpSpPr>
              <a:grpSpLocks/>
            </p:cNvGrpSpPr>
            <p:nvPr/>
          </p:nvGrpSpPr>
          <p:grpSpPr bwMode="auto">
            <a:xfrm>
              <a:off x="192" y="144"/>
              <a:ext cx="5376" cy="4032"/>
              <a:chOff x="192" y="144"/>
              <a:chExt cx="5376" cy="4032"/>
            </a:xfrm>
          </p:grpSpPr>
          <p:sp>
            <p:nvSpPr>
              <p:cNvPr id="118" name="Line 719"/>
              <p:cNvSpPr>
                <a:spLocks noChangeShapeType="1"/>
              </p:cNvSpPr>
              <p:nvPr/>
            </p:nvSpPr>
            <p:spPr bwMode="auto">
              <a:xfrm>
                <a:off x="192" y="144"/>
                <a:ext cx="537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19" name="Line 720"/>
              <p:cNvSpPr>
                <a:spLocks noChangeShapeType="1"/>
              </p:cNvSpPr>
              <p:nvPr/>
            </p:nvSpPr>
            <p:spPr bwMode="auto">
              <a:xfrm>
                <a:off x="192" y="4176"/>
                <a:ext cx="537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20" name="Line 725"/>
              <p:cNvSpPr>
                <a:spLocks noChangeShapeType="1"/>
              </p:cNvSpPr>
              <p:nvPr/>
            </p:nvSpPr>
            <p:spPr bwMode="auto">
              <a:xfrm>
                <a:off x="192" y="381"/>
                <a:ext cx="537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21" name="Line 788"/>
              <p:cNvSpPr>
                <a:spLocks noChangeShapeType="1"/>
              </p:cNvSpPr>
              <p:nvPr/>
            </p:nvSpPr>
            <p:spPr bwMode="auto">
              <a:xfrm>
                <a:off x="192" y="619"/>
                <a:ext cx="537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22" name="Line 891"/>
              <p:cNvSpPr>
                <a:spLocks noChangeShapeType="1"/>
              </p:cNvSpPr>
              <p:nvPr/>
            </p:nvSpPr>
            <p:spPr bwMode="auto">
              <a:xfrm>
                <a:off x="192" y="856"/>
                <a:ext cx="537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23" name="Line 994"/>
              <p:cNvSpPr>
                <a:spLocks noChangeShapeType="1"/>
              </p:cNvSpPr>
              <p:nvPr/>
            </p:nvSpPr>
            <p:spPr bwMode="auto">
              <a:xfrm>
                <a:off x="192" y="1093"/>
                <a:ext cx="537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24" name="Line 1097"/>
              <p:cNvSpPr>
                <a:spLocks noChangeShapeType="1"/>
              </p:cNvSpPr>
              <p:nvPr/>
            </p:nvSpPr>
            <p:spPr bwMode="auto">
              <a:xfrm>
                <a:off x="192" y="1329"/>
                <a:ext cx="537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25" name="Line 1200"/>
              <p:cNvSpPr>
                <a:spLocks noChangeShapeType="1"/>
              </p:cNvSpPr>
              <p:nvPr/>
            </p:nvSpPr>
            <p:spPr bwMode="auto">
              <a:xfrm>
                <a:off x="192" y="1568"/>
                <a:ext cx="537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26" name="Line 1303"/>
              <p:cNvSpPr>
                <a:spLocks noChangeShapeType="1"/>
              </p:cNvSpPr>
              <p:nvPr/>
            </p:nvSpPr>
            <p:spPr bwMode="auto">
              <a:xfrm>
                <a:off x="192" y="1803"/>
                <a:ext cx="537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27" name="Line 1406"/>
              <p:cNvSpPr>
                <a:spLocks noChangeShapeType="1"/>
              </p:cNvSpPr>
              <p:nvPr/>
            </p:nvSpPr>
            <p:spPr bwMode="auto">
              <a:xfrm>
                <a:off x="192" y="2040"/>
                <a:ext cx="537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28" name="Line 1509"/>
              <p:cNvSpPr>
                <a:spLocks noChangeShapeType="1"/>
              </p:cNvSpPr>
              <p:nvPr/>
            </p:nvSpPr>
            <p:spPr bwMode="auto">
              <a:xfrm>
                <a:off x="192" y="2280"/>
                <a:ext cx="537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29" name="Line 1612"/>
              <p:cNvSpPr>
                <a:spLocks noChangeShapeType="1"/>
              </p:cNvSpPr>
              <p:nvPr/>
            </p:nvSpPr>
            <p:spPr bwMode="auto">
              <a:xfrm>
                <a:off x="192" y="2517"/>
                <a:ext cx="537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30" name="Line 1715"/>
              <p:cNvSpPr>
                <a:spLocks noChangeShapeType="1"/>
              </p:cNvSpPr>
              <p:nvPr/>
            </p:nvSpPr>
            <p:spPr bwMode="auto">
              <a:xfrm>
                <a:off x="192" y="2752"/>
                <a:ext cx="537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31" name="Line 1818"/>
              <p:cNvSpPr>
                <a:spLocks noChangeShapeType="1"/>
              </p:cNvSpPr>
              <p:nvPr/>
            </p:nvSpPr>
            <p:spPr bwMode="auto">
              <a:xfrm>
                <a:off x="192" y="2991"/>
                <a:ext cx="537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32" name="Line 1921"/>
              <p:cNvSpPr>
                <a:spLocks noChangeShapeType="1"/>
              </p:cNvSpPr>
              <p:nvPr/>
            </p:nvSpPr>
            <p:spPr bwMode="auto">
              <a:xfrm>
                <a:off x="192" y="3227"/>
                <a:ext cx="537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33" name="Line 2024"/>
              <p:cNvSpPr>
                <a:spLocks noChangeShapeType="1"/>
              </p:cNvSpPr>
              <p:nvPr/>
            </p:nvSpPr>
            <p:spPr bwMode="auto">
              <a:xfrm>
                <a:off x="192" y="3464"/>
                <a:ext cx="537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34" name="Line 2127"/>
              <p:cNvSpPr>
                <a:spLocks noChangeShapeType="1"/>
              </p:cNvSpPr>
              <p:nvPr/>
            </p:nvSpPr>
            <p:spPr bwMode="auto">
              <a:xfrm>
                <a:off x="192" y="3701"/>
                <a:ext cx="537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35" name="Line 2230"/>
              <p:cNvSpPr>
                <a:spLocks noChangeShapeType="1"/>
              </p:cNvSpPr>
              <p:nvPr/>
            </p:nvSpPr>
            <p:spPr bwMode="auto">
              <a:xfrm>
                <a:off x="192" y="3939"/>
                <a:ext cx="537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</p:grpSp>
      </p:grpSp>
      <p:sp>
        <p:nvSpPr>
          <p:cNvPr id="87" name="Управляющая кнопка: настраиваемая 86">
            <a:hlinkClick r:id="rId4" action="ppaction://hlinksldjump" highlightClick="1"/>
          </p:cNvPr>
          <p:cNvSpPr/>
          <p:nvPr/>
        </p:nvSpPr>
        <p:spPr>
          <a:xfrm>
            <a:off x="180975" y="1447800"/>
            <a:ext cx="1728000" cy="432000"/>
          </a:xfrm>
          <a:prstGeom prst="actionButtonBlank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w="69850" h="38100" prst="cross"/>
            </a:sp3d>
          </a:bodyPr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Зеленая</a:t>
            </a:r>
          </a:p>
        </p:txBody>
      </p:sp>
      <p:sp>
        <p:nvSpPr>
          <p:cNvPr id="88" name="Управляющая кнопка: настраиваемая 87">
            <a:hlinkClick r:id="rId5" action="ppaction://hlinksldjump" highlightClick="1"/>
          </p:cNvPr>
          <p:cNvSpPr/>
          <p:nvPr/>
        </p:nvSpPr>
        <p:spPr>
          <a:xfrm>
            <a:off x="180975" y="2097087"/>
            <a:ext cx="1728000" cy="432000"/>
          </a:xfrm>
          <a:prstGeom prst="actionButtonBlank">
            <a:avLst/>
          </a:prstGeom>
          <a:gradFill>
            <a:gsLst>
              <a:gs pos="0">
                <a:srgbClr val="8E00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w="69850" h="38100" prst="cross"/>
            </a:sp3d>
          </a:bodyPr>
          <a:lstStyle/>
          <a:p>
            <a:pPr algn="ctr">
              <a:defRPr/>
            </a:pPr>
            <a:r>
              <a:rPr lang="ru-RU" dirty="0" err="1">
                <a:solidFill>
                  <a:schemeClr val="tx1"/>
                </a:solidFill>
              </a:rPr>
              <a:t>Шама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3" name="Управляющая кнопка: настраиваемая 92">
            <a:hlinkClick r:id="rId6" action="ppaction://hlinksldjump" highlightClick="1"/>
          </p:cNvPr>
          <p:cNvSpPr/>
          <p:nvPr/>
        </p:nvSpPr>
        <p:spPr>
          <a:xfrm>
            <a:off x="180975" y="2733674"/>
            <a:ext cx="1728000" cy="432000"/>
          </a:xfrm>
          <a:prstGeom prst="actionButtonBlank">
            <a:avLst/>
          </a:prstGeom>
          <a:gradFill>
            <a:gsLst>
              <a:gs pos="0">
                <a:srgbClr val="8E00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w="69850" h="38100" prst="cross"/>
            </a:sp3d>
          </a:bodyPr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Энергетиков</a:t>
            </a:r>
          </a:p>
        </p:txBody>
      </p:sp>
      <p:sp>
        <p:nvSpPr>
          <p:cNvPr id="94" name="Управляющая кнопка: настраиваемая 93">
            <a:hlinkClick r:id="rId7" action="ppaction://hlinksldjump" highlightClick="1"/>
          </p:cNvPr>
          <p:cNvSpPr/>
          <p:nvPr/>
        </p:nvSpPr>
        <p:spPr>
          <a:xfrm>
            <a:off x="180975" y="3408361"/>
            <a:ext cx="1728000" cy="432000"/>
          </a:xfrm>
          <a:prstGeom prst="actionButtonBlank">
            <a:avLst/>
          </a:prstGeom>
          <a:gradFill>
            <a:gsLst>
              <a:gs pos="0">
                <a:srgbClr val="8E00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w="69850" h="38100" prst="cross"/>
            </a:sp3d>
          </a:bodyPr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Спортивная</a:t>
            </a:r>
          </a:p>
        </p:txBody>
      </p:sp>
      <p:sp>
        <p:nvSpPr>
          <p:cNvPr id="95" name="Управляющая кнопка: настраиваемая 94">
            <a:hlinkClick r:id="rId8" action="ppaction://hlinksldjump" highlightClick="1"/>
          </p:cNvPr>
          <p:cNvSpPr/>
          <p:nvPr/>
        </p:nvSpPr>
        <p:spPr>
          <a:xfrm>
            <a:off x="180975" y="4083048"/>
            <a:ext cx="1728000" cy="432000"/>
          </a:xfrm>
          <a:prstGeom prst="actionButtonBlank">
            <a:avLst/>
          </a:prstGeom>
          <a:gradFill>
            <a:gsLst>
              <a:gs pos="0">
                <a:srgbClr val="8E00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w="69850" h="38100" prst="cross"/>
            </a:sp3d>
          </a:bodyPr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Дзержинская</a:t>
            </a:r>
          </a:p>
        </p:txBody>
      </p:sp>
      <p:sp>
        <p:nvSpPr>
          <p:cNvPr id="99" name="Управляющая кнопка: настраиваемая 98">
            <a:hlinkClick r:id="rId9" action="ppaction://hlinksldjump" highlightClick="1"/>
          </p:cNvPr>
          <p:cNvSpPr/>
          <p:nvPr/>
        </p:nvSpPr>
        <p:spPr>
          <a:xfrm>
            <a:off x="180975" y="4681535"/>
            <a:ext cx="1728000" cy="432000"/>
          </a:xfrm>
          <a:prstGeom prst="actionButtonBlank">
            <a:avLst/>
          </a:prstGeom>
          <a:gradFill>
            <a:gsLst>
              <a:gs pos="0">
                <a:srgbClr val="8E00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w="69850" h="38100" prst="cross"/>
            </a:sp3d>
          </a:bodyPr>
          <a:lstStyle/>
          <a:p>
            <a:pPr algn="ctr">
              <a:defRPr/>
            </a:pPr>
            <a:r>
              <a:rPr lang="ru-RU" dirty="0" err="1">
                <a:solidFill>
                  <a:schemeClr val="tx1"/>
                </a:solidFill>
              </a:rPr>
              <a:t>Томилинская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0" name="Управляющая кнопка: настраиваемая 99">
            <a:hlinkClick r:id="rId10" action="ppaction://hlinksldjump" highlightClick="1"/>
          </p:cNvPr>
          <p:cNvSpPr/>
          <p:nvPr/>
        </p:nvSpPr>
        <p:spPr>
          <a:xfrm>
            <a:off x="180975" y="5267325"/>
            <a:ext cx="1728000" cy="432000"/>
          </a:xfrm>
          <a:prstGeom prst="actionButtonBlank">
            <a:avLst/>
          </a:prstGeom>
          <a:gradFill>
            <a:gsLst>
              <a:gs pos="0">
                <a:srgbClr val="8E00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w="69850" h="38100" prst="cross"/>
            </a:sp3d>
          </a:bodyPr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Лермонтова</a:t>
            </a:r>
          </a:p>
        </p:txBody>
      </p:sp>
      <p:sp>
        <p:nvSpPr>
          <p:cNvPr id="110" name="Управляющая кнопка: настраиваемая 109">
            <a:hlinkClick r:id="rId11" action="ppaction://hlinksldjump" highlightClick="1"/>
          </p:cNvPr>
          <p:cNvSpPr/>
          <p:nvPr/>
        </p:nvSpPr>
        <p:spPr>
          <a:xfrm>
            <a:off x="180975" y="849313"/>
            <a:ext cx="1728000" cy="432000"/>
          </a:xfrm>
          <a:prstGeom prst="actionButtonBlank">
            <a:avLst/>
          </a:prstGeom>
          <a:gradFill>
            <a:gsLst>
              <a:gs pos="0">
                <a:srgbClr val="8E00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w="69850" h="38100" prst="cross"/>
            </a:sp3d>
          </a:bodyPr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Лесная</a:t>
            </a:r>
          </a:p>
        </p:txBody>
      </p:sp>
      <p:sp>
        <p:nvSpPr>
          <p:cNvPr id="79" name="Выноска-облако 78"/>
          <p:cNvSpPr/>
          <p:nvPr/>
        </p:nvSpPr>
        <p:spPr>
          <a:xfrm>
            <a:off x="2564663" y="4277933"/>
            <a:ext cx="3005137" cy="189388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 smtClean="0">
                <a:solidFill>
                  <a:srgbClr val="FF0000"/>
                </a:solidFill>
              </a:rPr>
              <a:t>Верно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</p:childTnLst>
        </p:cTn>
      </p:par>
    </p:tnLst>
    <p:bldLst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79" grpId="0" animBg="1"/>
      <p:bldP spid="7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Лента лицом вниз 16"/>
          <p:cNvSpPr/>
          <p:nvPr/>
        </p:nvSpPr>
        <p:spPr>
          <a:xfrm>
            <a:off x="0" y="0"/>
            <a:ext cx="6643688" cy="571500"/>
          </a:xfrm>
          <a:prstGeom prst="ribbon">
            <a:avLst>
              <a:gd name="adj1" fmla="val 16667"/>
              <a:gd name="adj2" fmla="val 72984"/>
            </a:avLst>
          </a:prstGeom>
          <a:gradFill>
            <a:gsLst>
              <a:gs pos="0">
                <a:srgbClr val="FBEAC7">
                  <a:alpha val="0"/>
                </a:srgb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171" name="Picture 2" descr="http://www.ugresh.ru/img/ii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63" y="0"/>
            <a:ext cx="2357437" cy="217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57250" y="142875"/>
            <a:ext cx="494823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Выберите улицу нашего города и решите задачу</a:t>
            </a:r>
          </a:p>
        </p:txBody>
      </p:sp>
      <p:grpSp>
        <p:nvGrpSpPr>
          <p:cNvPr id="7181" name="Group 2438"/>
          <p:cNvGrpSpPr>
            <a:grpSpLocks/>
          </p:cNvGrpSpPr>
          <p:nvPr/>
        </p:nvGrpSpPr>
        <p:grpSpPr bwMode="auto">
          <a:xfrm>
            <a:off x="2048556" y="2817656"/>
            <a:ext cx="4357687" cy="3714750"/>
            <a:chOff x="192" y="144"/>
            <a:chExt cx="5376" cy="4032"/>
          </a:xfrm>
        </p:grpSpPr>
        <p:grpSp>
          <p:nvGrpSpPr>
            <p:cNvPr id="7182" name="Group 2434"/>
            <p:cNvGrpSpPr>
              <a:grpSpLocks/>
            </p:cNvGrpSpPr>
            <p:nvPr/>
          </p:nvGrpSpPr>
          <p:grpSpPr bwMode="auto">
            <a:xfrm>
              <a:off x="192" y="144"/>
              <a:ext cx="5376" cy="4032"/>
              <a:chOff x="192" y="144"/>
              <a:chExt cx="5376" cy="4032"/>
            </a:xfrm>
          </p:grpSpPr>
          <p:sp>
            <p:nvSpPr>
              <p:cNvPr id="66" name="Line 721"/>
              <p:cNvSpPr>
                <a:spLocks noChangeShapeType="1"/>
              </p:cNvSpPr>
              <p:nvPr/>
            </p:nvSpPr>
            <p:spPr bwMode="auto">
              <a:xfrm>
                <a:off x="192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67" name="Line 722"/>
              <p:cNvSpPr>
                <a:spLocks noChangeShapeType="1"/>
              </p:cNvSpPr>
              <p:nvPr/>
            </p:nvSpPr>
            <p:spPr bwMode="auto">
              <a:xfrm>
                <a:off x="5568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68" name="Line 727"/>
              <p:cNvSpPr>
                <a:spLocks noChangeShapeType="1"/>
              </p:cNvSpPr>
              <p:nvPr/>
            </p:nvSpPr>
            <p:spPr bwMode="auto">
              <a:xfrm>
                <a:off x="449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69" name="Line 730"/>
              <p:cNvSpPr>
                <a:spLocks noChangeShapeType="1"/>
              </p:cNvSpPr>
              <p:nvPr/>
            </p:nvSpPr>
            <p:spPr bwMode="auto">
              <a:xfrm>
                <a:off x="703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70" name="Line 733"/>
              <p:cNvSpPr>
                <a:spLocks noChangeShapeType="1"/>
              </p:cNvSpPr>
              <p:nvPr/>
            </p:nvSpPr>
            <p:spPr bwMode="auto">
              <a:xfrm>
                <a:off x="960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71" name="Line 736"/>
              <p:cNvSpPr>
                <a:spLocks noChangeShapeType="1"/>
              </p:cNvSpPr>
              <p:nvPr/>
            </p:nvSpPr>
            <p:spPr bwMode="auto">
              <a:xfrm>
                <a:off x="1216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72" name="Line 739"/>
              <p:cNvSpPr>
                <a:spLocks noChangeShapeType="1"/>
              </p:cNvSpPr>
              <p:nvPr/>
            </p:nvSpPr>
            <p:spPr bwMode="auto">
              <a:xfrm>
                <a:off x="1473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73" name="Line 742"/>
              <p:cNvSpPr>
                <a:spLocks noChangeShapeType="1"/>
              </p:cNvSpPr>
              <p:nvPr/>
            </p:nvSpPr>
            <p:spPr bwMode="auto">
              <a:xfrm>
                <a:off x="1727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74" name="Line 745"/>
              <p:cNvSpPr>
                <a:spLocks noChangeShapeType="1"/>
              </p:cNvSpPr>
              <p:nvPr/>
            </p:nvSpPr>
            <p:spPr bwMode="auto">
              <a:xfrm>
                <a:off x="1984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75" name="Line 748"/>
              <p:cNvSpPr>
                <a:spLocks noChangeShapeType="1"/>
              </p:cNvSpPr>
              <p:nvPr/>
            </p:nvSpPr>
            <p:spPr bwMode="auto">
              <a:xfrm>
                <a:off x="2241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76" name="Line 751"/>
              <p:cNvSpPr>
                <a:spLocks noChangeShapeType="1"/>
              </p:cNvSpPr>
              <p:nvPr/>
            </p:nvSpPr>
            <p:spPr bwMode="auto">
              <a:xfrm>
                <a:off x="2495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77" name="Line 754"/>
              <p:cNvSpPr>
                <a:spLocks noChangeShapeType="1"/>
              </p:cNvSpPr>
              <p:nvPr/>
            </p:nvSpPr>
            <p:spPr bwMode="auto">
              <a:xfrm>
                <a:off x="2752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78" name="Line 757"/>
              <p:cNvSpPr>
                <a:spLocks noChangeShapeType="1"/>
              </p:cNvSpPr>
              <p:nvPr/>
            </p:nvSpPr>
            <p:spPr bwMode="auto">
              <a:xfrm>
                <a:off x="3008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79" name="Line 760"/>
              <p:cNvSpPr>
                <a:spLocks noChangeShapeType="1"/>
              </p:cNvSpPr>
              <p:nvPr/>
            </p:nvSpPr>
            <p:spPr bwMode="auto">
              <a:xfrm>
                <a:off x="3265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80" name="Line 763"/>
              <p:cNvSpPr>
                <a:spLocks noChangeShapeType="1"/>
              </p:cNvSpPr>
              <p:nvPr/>
            </p:nvSpPr>
            <p:spPr bwMode="auto">
              <a:xfrm>
                <a:off x="3519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81" name="Line 766"/>
              <p:cNvSpPr>
                <a:spLocks noChangeShapeType="1"/>
              </p:cNvSpPr>
              <p:nvPr/>
            </p:nvSpPr>
            <p:spPr bwMode="auto">
              <a:xfrm>
                <a:off x="3776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82" name="Line 769"/>
              <p:cNvSpPr>
                <a:spLocks noChangeShapeType="1"/>
              </p:cNvSpPr>
              <p:nvPr/>
            </p:nvSpPr>
            <p:spPr bwMode="auto">
              <a:xfrm>
                <a:off x="4033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83" name="Line 772"/>
              <p:cNvSpPr>
                <a:spLocks noChangeShapeType="1"/>
              </p:cNvSpPr>
              <p:nvPr/>
            </p:nvSpPr>
            <p:spPr bwMode="auto">
              <a:xfrm>
                <a:off x="4287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84" name="Line 775"/>
              <p:cNvSpPr>
                <a:spLocks noChangeShapeType="1"/>
              </p:cNvSpPr>
              <p:nvPr/>
            </p:nvSpPr>
            <p:spPr bwMode="auto">
              <a:xfrm>
                <a:off x="4544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85" name="Line 778"/>
              <p:cNvSpPr>
                <a:spLocks noChangeShapeType="1"/>
              </p:cNvSpPr>
              <p:nvPr/>
            </p:nvSpPr>
            <p:spPr bwMode="auto">
              <a:xfrm>
                <a:off x="4800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86" name="Line 781"/>
              <p:cNvSpPr>
                <a:spLocks noChangeShapeType="1"/>
              </p:cNvSpPr>
              <p:nvPr/>
            </p:nvSpPr>
            <p:spPr bwMode="auto">
              <a:xfrm>
                <a:off x="5057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87" name="Line 784"/>
              <p:cNvSpPr>
                <a:spLocks noChangeShapeType="1"/>
              </p:cNvSpPr>
              <p:nvPr/>
            </p:nvSpPr>
            <p:spPr bwMode="auto">
              <a:xfrm>
                <a:off x="5311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</p:grpSp>
        <p:grpSp>
          <p:nvGrpSpPr>
            <p:cNvPr id="7183" name="Group 2433"/>
            <p:cNvGrpSpPr>
              <a:grpSpLocks/>
            </p:cNvGrpSpPr>
            <p:nvPr/>
          </p:nvGrpSpPr>
          <p:grpSpPr bwMode="auto">
            <a:xfrm>
              <a:off x="192" y="144"/>
              <a:ext cx="5376" cy="4032"/>
              <a:chOff x="192" y="144"/>
              <a:chExt cx="5376" cy="4032"/>
            </a:xfrm>
          </p:grpSpPr>
          <p:sp>
            <p:nvSpPr>
              <p:cNvPr id="48" name="Line 719"/>
              <p:cNvSpPr>
                <a:spLocks noChangeShapeType="1"/>
              </p:cNvSpPr>
              <p:nvPr/>
            </p:nvSpPr>
            <p:spPr bwMode="auto">
              <a:xfrm>
                <a:off x="192" y="144"/>
                <a:ext cx="537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49" name="Line 720"/>
              <p:cNvSpPr>
                <a:spLocks noChangeShapeType="1"/>
              </p:cNvSpPr>
              <p:nvPr/>
            </p:nvSpPr>
            <p:spPr bwMode="auto">
              <a:xfrm>
                <a:off x="192" y="4176"/>
                <a:ext cx="537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0" name="Line 725"/>
              <p:cNvSpPr>
                <a:spLocks noChangeShapeType="1"/>
              </p:cNvSpPr>
              <p:nvPr/>
            </p:nvSpPr>
            <p:spPr bwMode="auto">
              <a:xfrm>
                <a:off x="192" y="382"/>
                <a:ext cx="537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1" name="Line 788"/>
              <p:cNvSpPr>
                <a:spLocks noChangeShapeType="1"/>
              </p:cNvSpPr>
              <p:nvPr/>
            </p:nvSpPr>
            <p:spPr bwMode="auto">
              <a:xfrm>
                <a:off x="192" y="618"/>
                <a:ext cx="537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2" name="Line 891"/>
              <p:cNvSpPr>
                <a:spLocks noChangeShapeType="1"/>
              </p:cNvSpPr>
              <p:nvPr/>
            </p:nvSpPr>
            <p:spPr bwMode="auto">
              <a:xfrm>
                <a:off x="192" y="856"/>
                <a:ext cx="537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3" name="Line 994"/>
              <p:cNvSpPr>
                <a:spLocks noChangeShapeType="1"/>
              </p:cNvSpPr>
              <p:nvPr/>
            </p:nvSpPr>
            <p:spPr bwMode="auto">
              <a:xfrm>
                <a:off x="192" y="1093"/>
                <a:ext cx="537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4" name="Line 1097"/>
              <p:cNvSpPr>
                <a:spLocks noChangeShapeType="1"/>
              </p:cNvSpPr>
              <p:nvPr/>
            </p:nvSpPr>
            <p:spPr bwMode="auto">
              <a:xfrm>
                <a:off x="192" y="1329"/>
                <a:ext cx="537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5" name="Line 1200"/>
              <p:cNvSpPr>
                <a:spLocks noChangeShapeType="1"/>
              </p:cNvSpPr>
              <p:nvPr/>
            </p:nvSpPr>
            <p:spPr bwMode="auto">
              <a:xfrm>
                <a:off x="192" y="1567"/>
                <a:ext cx="537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6" name="Line 1303"/>
              <p:cNvSpPr>
                <a:spLocks noChangeShapeType="1"/>
              </p:cNvSpPr>
              <p:nvPr/>
            </p:nvSpPr>
            <p:spPr bwMode="auto">
              <a:xfrm>
                <a:off x="192" y="1803"/>
                <a:ext cx="537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7" name="Line 1406"/>
              <p:cNvSpPr>
                <a:spLocks noChangeShapeType="1"/>
              </p:cNvSpPr>
              <p:nvPr/>
            </p:nvSpPr>
            <p:spPr bwMode="auto">
              <a:xfrm>
                <a:off x="192" y="2041"/>
                <a:ext cx="537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8" name="Line 1509"/>
              <p:cNvSpPr>
                <a:spLocks noChangeShapeType="1"/>
              </p:cNvSpPr>
              <p:nvPr/>
            </p:nvSpPr>
            <p:spPr bwMode="auto">
              <a:xfrm>
                <a:off x="192" y="2279"/>
                <a:ext cx="537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9" name="Line 1612"/>
              <p:cNvSpPr>
                <a:spLocks noChangeShapeType="1"/>
              </p:cNvSpPr>
              <p:nvPr/>
            </p:nvSpPr>
            <p:spPr bwMode="auto">
              <a:xfrm>
                <a:off x="192" y="2517"/>
                <a:ext cx="537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60" name="Line 1715"/>
              <p:cNvSpPr>
                <a:spLocks noChangeShapeType="1"/>
              </p:cNvSpPr>
              <p:nvPr/>
            </p:nvSpPr>
            <p:spPr bwMode="auto">
              <a:xfrm>
                <a:off x="192" y="2753"/>
                <a:ext cx="537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61" name="Line 1818"/>
              <p:cNvSpPr>
                <a:spLocks noChangeShapeType="1"/>
              </p:cNvSpPr>
              <p:nvPr/>
            </p:nvSpPr>
            <p:spPr bwMode="auto">
              <a:xfrm>
                <a:off x="192" y="2991"/>
                <a:ext cx="537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62" name="Line 1921"/>
              <p:cNvSpPr>
                <a:spLocks noChangeShapeType="1"/>
              </p:cNvSpPr>
              <p:nvPr/>
            </p:nvSpPr>
            <p:spPr bwMode="auto">
              <a:xfrm>
                <a:off x="192" y="3227"/>
                <a:ext cx="537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63" name="Line 2024"/>
              <p:cNvSpPr>
                <a:spLocks noChangeShapeType="1"/>
              </p:cNvSpPr>
              <p:nvPr/>
            </p:nvSpPr>
            <p:spPr bwMode="auto">
              <a:xfrm>
                <a:off x="192" y="3464"/>
                <a:ext cx="537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64" name="Line 2127"/>
              <p:cNvSpPr>
                <a:spLocks noChangeShapeType="1"/>
              </p:cNvSpPr>
              <p:nvPr/>
            </p:nvSpPr>
            <p:spPr bwMode="auto">
              <a:xfrm>
                <a:off x="192" y="3702"/>
                <a:ext cx="537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65" name="Line 2230"/>
              <p:cNvSpPr>
                <a:spLocks noChangeShapeType="1"/>
              </p:cNvSpPr>
              <p:nvPr/>
            </p:nvSpPr>
            <p:spPr bwMode="auto">
              <a:xfrm>
                <a:off x="192" y="3938"/>
                <a:ext cx="537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</p:grpSp>
      </p:grpSp>
      <p:sp>
        <p:nvSpPr>
          <p:cNvPr id="96" name="Управляющая кнопка: настраиваемая 95">
            <a:hlinkClick r:id="rId4" action="ppaction://hlinksldjump" highlightClick="1"/>
          </p:cNvPr>
          <p:cNvSpPr/>
          <p:nvPr/>
        </p:nvSpPr>
        <p:spPr>
          <a:xfrm>
            <a:off x="180975" y="1447800"/>
            <a:ext cx="1728000" cy="432000"/>
          </a:xfrm>
          <a:prstGeom prst="actionButtonBlank">
            <a:avLst/>
          </a:prstGeom>
          <a:gradFill>
            <a:gsLst>
              <a:gs pos="0">
                <a:srgbClr val="8E00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w="69850" h="38100" prst="cross"/>
            </a:sp3d>
          </a:bodyPr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Зеленая</a:t>
            </a:r>
          </a:p>
        </p:txBody>
      </p:sp>
      <p:sp>
        <p:nvSpPr>
          <p:cNvPr id="97" name="Управляющая кнопка: настраиваемая 96">
            <a:hlinkClick r:id="rId5" action="ppaction://hlinksldjump" highlightClick="1"/>
          </p:cNvPr>
          <p:cNvSpPr/>
          <p:nvPr/>
        </p:nvSpPr>
        <p:spPr>
          <a:xfrm>
            <a:off x="180975" y="2097087"/>
            <a:ext cx="1728000" cy="432000"/>
          </a:xfrm>
          <a:prstGeom prst="actionButtonBlank">
            <a:avLst/>
          </a:prstGeom>
          <a:gradFill>
            <a:gsLst>
              <a:gs pos="0">
                <a:srgbClr val="8E00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w="69850" h="38100" prst="cross"/>
            </a:sp3d>
          </a:bodyPr>
          <a:lstStyle/>
          <a:p>
            <a:pPr algn="ctr">
              <a:defRPr/>
            </a:pPr>
            <a:r>
              <a:rPr lang="ru-RU" dirty="0" err="1">
                <a:solidFill>
                  <a:schemeClr val="tx1"/>
                </a:solidFill>
              </a:rPr>
              <a:t>Шама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8" name="Управляющая кнопка: настраиваемая 97">
            <a:hlinkClick r:id="rId6" action="ppaction://hlinksldjump" highlightClick="1"/>
          </p:cNvPr>
          <p:cNvSpPr/>
          <p:nvPr/>
        </p:nvSpPr>
        <p:spPr>
          <a:xfrm>
            <a:off x="180975" y="2733674"/>
            <a:ext cx="1728000" cy="432000"/>
          </a:xfrm>
          <a:prstGeom prst="actionButtonBlank">
            <a:avLst/>
          </a:prstGeom>
          <a:gradFill>
            <a:gsLst>
              <a:gs pos="0">
                <a:srgbClr val="8E00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w="69850" h="38100" prst="cross"/>
            </a:sp3d>
          </a:bodyPr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Энергетиков</a:t>
            </a:r>
          </a:p>
        </p:txBody>
      </p:sp>
      <p:sp>
        <p:nvSpPr>
          <p:cNvPr id="99" name="Управляющая кнопка: настраиваемая 98">
            <a:hlinkClick r:id="rId7" action="ppaction://hlinksldjump" highlightClick="1"/>
          </p:cNvPr>
          <p:cNvSpPr/>
          <p:nvPr/>
        </p:nvSpPr>
        <p:spPr>
          <a:xfrm>
            <a:off x="180975" y="3408361"/>
            <a:ext cx="1728000" cy="432000"/>
          </a:xfrm>
          <a:prstGeom prst="actionButtonBlank">
            <a:avLst/>
          </a:prstGeom>
          <a:gradFill>
            <a:gsLst>
              <a:gs pos="0">
                <a:srgbClr val="8E00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w="69850" h="38100" prst="cross"/>
            </a:sp3d>
          </a:bodyPr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Спортивная</a:t>
            </a:r>
          </a:p>
        </p:txBody>
      </p:sp>
      <p:sp>
        <p:nvSpPr>
          <p:cNvPr id="100" name="Управляющая кнопка: настраиваемая 99">
            <a:hlinkClick r:id="rId8" action="ppaction://hlinksldjump" highlightClick="1"/>
          </p:cNvPr>
          <p:cNvSpPr/>
          <p:nvPr/>
        </p:nvSpPr>
        <p:spPr>
          <a:xfrm>
            <a:off x="180975" y="4083048"/>
            <a:ext cx="1728000" cy="432000"/>
          </a:xfrm>
          <a:prstGeom prst="actionButtonBlank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w="69850" h="38100" prst="cross"/>
            </a:sp3d>
          </a:bodyPr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Дзержинская</a:t>
            </a:r>
          </a:p>
        </p:txBody>
      </p:sp>
      <p:sp>
        <p:nvSpPr>
          <p:cNvPr id="101" name="Управляющая кнопка: настраиваемая 100">
            <a:hlinkClick r:id="rId9" action="ppaction://hlinksldjump" highlightClick="1"/>
          </p:cNvPr>
          <p:cNvSpPr/>
          <p:nvPr/>
        </p:nvSpPr>
        <p:spPr>
          <a:xfrm>
            <a:off x="180975" y="4681535"/>
            <a:ext cx="1728000" cy="432000"/>
          </a:xfrm>
          <a:prstGeom prst="actionButtonBlank">
            <a:avLst/>
          </a:prstGeom>
          <a:gradFill>
            <a:gsLst>
              <a:gs pos="0">
                <a:srgbClr val="8E00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w="69850" h="38100" prst="cross"/>
            </a:sp3d>
          </a:bodyPr>
          <a:lstStyle/>
          <a:p>
            <a:pPr algn="ctr">
              <a:defRPr/>
            </a:pPr>
            <a:r>
              <a:rPr lang="ru-RU" dirty="0" err="1">
                <a:solidFill>
                  <a:schemeClr val="tx1"/>
                </a:solidFill>
              </a:rPr>
              <a:t>Томилинская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2" name="Управляющая кнопка: настраиваемая 101">
            <a:hlinkClick r:id="rId10" action="ppaction://hlinksldjump" highlightClick="1"/>
          </p:cNvPr>
          <p:cNvSpPr/>
          <p:nvPr/>
        </p:nvSpPr>
        <p:spPr>
          <a:xfrm>
            <a:off x="180975" y="5267325"/>
            <a:ext cx="1728000" cy="432000"/>
          </a:xfrm>
          <a:prstGeom prst="actionButtonBlank">
            <a:avLst/>
          </a:prstGeom>
          <a:gradFill>
            <a:gsLst>
              <a:gs pos="0">
                <a:srgbClr val="8E00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w="69850" h="38100" prst="cross"/>
            </a:sp3d>
          </a:bodyPr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Лермонтова</a:t>
            </a:r>
          </a:p>
        </p:txBody>
      </p:sp>
      <p:sp>
        <p:nvSpPr>
          <p:cNvPr id="103" name="Управляющая кнопка: настраиваемая 102">
            <a:hlinkClick r:id="rId11" action="ppaction://hlinksldjump" highlightClick="1"/>
          </p:cNvPr>
          <p:cNvSpPr/>
          <p:nvPr/>
        </p:nvSpPr>
        <p:spPr>
          <a:xfrm>
            <a:off x="180975" y="849313"/>
            <a:ext cx="1728000" cy="432000"/>
          </a:xfrm>
          <a:prstGeom prst="actionButtonBlank">
            <a:avLst/>
          </a:prstGeom>
          <a:gradFill>
            <a:gsLst>
              <a:gs pos="0">
                <a:srgbClr val="8E00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w="69850" h="38100" prst="cross"/>
            </a:sp3d>
          </a:bodyPr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Лесная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1843548" y="491062"/>
            <a:ext cx="5235677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магазин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«Инструменты» поступил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контейнер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 шурупами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массой брутто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267,4кг. В первый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месяц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было продано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35,9кг.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шурупов,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 второй-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0,3 этого количества, 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третий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 20 % больше, чем в первый,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после чего 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контейнере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осталось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165,03 кг шурупов.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Найдите массу пустого контейнера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тары) ?</a:t>
            </a:r>
          </a:p>
          <a:p>
            <a:endParaRPr lang="ru-RU" dirty="0"/>
          </a:p>
        </p:txBody>
      </p:sp>
      <p:sp>
        <p:nvSpPr>
          <p:cNvPr id="89" name="Управляющая кнопка: настраиваемая 88">
            <a:hlinkClick r:id="" action="ppaction://noaction" highlightClick="1"/>
          </p:cNvPr>
          <p:cNvSpPr/>
          <p:nvPr/>
        </p:nvSpPr>
        <p:spPr>
          <a:xfrm>
            <a:off x="2137893" y="6523981"/>
            <a:ext cx="1249250" cy="289775"/>
          </a:xfrm>
          <a:prstGeom prst="actionButtonBlank">
            <a:avLst/>
          </a:prstGeom>
          <a:solidFill>
            <a:srgbClr val="00CC00"/>
          </a:solidFill>
          <a:ln>
            <a:solidFill>
              <a:srgbClr val="00CC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</a:rPr>
              <a:t>11,62кг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91" name="Управляющая кнопка: настраиваемая 90">
            <a:hlinkClick r:id="" action="ppaction://noaction" highlightClick="1"/>
          </p:cNvPr>
          <p:cNvSpPr/>
          <p:nvPr/>
        </p:nvSpPr>
        <p:spPr>
          <a:xfrm>
            <a:off x="3900152" y="6523981"/>
            <a:ext cx="1249250" cy="289775"/>
          </a:xfrm>
          <a:prstGeom prst="actionButtonBlank">
            <a:avLst/>
          </a:prstGeom>
          <a:solidFill>
            <a:srgbClr val="00CC00"/>
          </a:solidFill>
          <a:ln>
            <a:solidFill>
              <a:srgbClr val="00CC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</a:rPr>
              <a:t>12,27кг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92" name="Выноска-облако 91"/>
          <p:cNvSpPr/>
          <p:nvPr/>
        </p:nvSpPr>
        <p:spPr>
          <a:xfrm>
            <a:off x="1856325" y="4316570"/>
            <a:ext cx="3005137" cy="189388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 smtClean="0">
                <a:solidFill>
                  <a:srgbClr val="FF0000"/>
                </a:solidFill>
              </a:rPr>
              <a:t>Верно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93" name="Выноска-облако 92"/>
          <p:cNvSpPr/>
          <p:nvPr/>
        </p:nvSpPr>
        <p:spPr>
          <a:xfrm>
            <a:off x="3607852" y="4316569"/>
            <a:ext cx="3005137" cy="189388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 smtClean="0">
                <a:solidFill>
                  <a:srgbClr val="FF0000"/>
                </a:solidFill>
              </a:rPr>
              <a:t>Ошибка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</p:childTnLst>
        </p:cTn>
      </p:par>
    </p:tnLst>
    <p:bldLst>
      <p:bldP spid="92" grpId="0" animBg="1"/>
      <p:bldP spid="92" grpId="1" animBg="1"/>
      <p:bldP spid="93" grpId="0" animBg="1"/>
      <p:bldP spid="9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29" name="Group 2438"/>
          <p:cNvGrpSpPr>
            <a:grpSpLocks/>
          </p:cNvGrpSpPr>
          <p:nvPr/>
        </p:nvGrpSpPr>
        <p:grpSpPr bwMode="auto">
          <a:xfrm>
            <a:off x="1994128" y="2696936"/>
            <a:ext cx="4768850" cy="3714750"/>
            <a:chOff x="192" y="144"/>
            <a:chExt cx="5376" cy="4032"/>
          </a:xfrm>
        </p:grpSpPr>
        <p:grpSp>
          <p:nvGrpSpPr>
            <p:cNvPr id="9238" name="Group 2434"/>
            <p:cNvGrpSpPr>
              <a:grpSpLocks/>
            </p:cNvGrpSpPr>
            <p:nvPr/>
          </p:nvGrpSpPr>
          <p:grpSpPr bwMode="auto">
            <a:xfrm>
              <a:off x="192" y="144"/>
              <a:ext cx="5376" cy="4032"/>
              <a:chOff x="192" y="144"/>
              <a:chExt cx="5376" cy="4032"/>
            </a:xfrm>
          </p:grpSpPr>
          <p:sp>
            <p:nvSpPr>
              <p:cNvPr id="61" name="Line 721"/>
              <p:cNvSpPr>
                <a:spLocks noChangeShapeType="1"/>
              </p:cNvSpPr>
              <p:nvPr/>
            </p:nvSpPr>
            <p:spPr bwMode="auto">
              <a:xfrm>
                <a:off x="192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62" name="Line 722"/>
              <p:cNvSpPr>
                <a:spLocks noChangeShapeType="1"/>
              </p:cNvSpPr>
              <p:nvPr/>
            </p:nvSpPr>
            <p:spPr bwMode="auto">
              <a:xfrm>
                <a:off x="5568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63" name="Line 727"/>
              <p:cNvSpPr>
                <a:spLocks noChangeShapeType="1"/>
              </p:cNvSpPr>
              <p:nvPr/>
            </p:nvSpPr>
            <p:spPr bwMode="auto">
              <a:xfrm>
                <a:off x="410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64" name="Line 730"/>
              <p:cNvSpPr>
                <a:spLocks noChangeShapeType="1"/>
              </p:cNvSpPr>
              <p:nvPr/>
            </p:nvSpPr>
            <p:spPr bwMode="auto">
              <a:xfrm>
                <a:off x="704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65" name="Line 733"/>
              <p:cNvSpPr>
                <a:spLocks noChangeShapeType="1"/>
              </p:cNvSpPr>
              <p:nvPr/>
            </p:nvSpPr>
            <p:spPr bwMode="auto">
              <a:xfrm>
                <a:off x="960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66" name="Line 736"/>
              <p:cNvSpPr>
                <a:spLocks noChangeShapeType="1"/>
              </p:cNvSpPr>
              <p:nvPr/>
            </p:nvSpPr>
            <p:spPr bwMode="auto">
              <a:xfrm>
                <a:off x="1216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67" name="Line 739"/>
              <p:cNvSpPr>
                <a:spLocks noChangeShapeType="1"/>
              </p:cNvSpPr>
              <p:nvPr/>
            </p:nvSpPr>
            <p:spPr bwMode="auto">
              <a:xfrm>
                <a:off x="1473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68" name="Line 742"/>
              <p:cNvSpPr>
                <a:spLocks noChangeShapeType="1"/>
              </p:cNvSpPr>
              <p:nvPr/>
            </p:nvSpPr>
            <p:spPr bwMode="auto">
              <a:xfrm>
                <a:off x="1727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69" name="Line 745"/>
              <p:cNvSpPr>
                <a:spLocks noChangeShapeType="1"/>
              </p:cNvSpPr>
              <p:nvPr/>
            </p:nvSpPr>
            <p:spPr bwMode="auto">
              <a:xfrm>
                <a:off x="1983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70" name="Line 748"/>
              <p:cNvSpPr>
                <a:spLocks noChangeShapeType="1"/>
              </p:cNvSpPr>
              <p:nvPr/>
            </p:nvSpPr>
            <p:spPr bwMode="auto">
              <a:xfrm>
                <a:off x="2241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71" name="Line 751"/>
              <p:cNvSpPr>
                <a:spLocks noChangeShapeType="1"/>
              </p:cNvSpPr>
              <p:nvPr/>
            </p:nvSpPr>
            <p:spPr bwMode="auto">
              <a:xfrm>
                <a:off x="2495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72" name="Line 754"/>
              <p:cNvSpPr>
                <a:spLocks noChangeShapeType="1"/>
              </p:cNvSpPr>
              <p:nvPr/>
            </p:nvSpPr>
            <p:spPr bwMode="auto">
              <a:xfrm>
                <a:off x="2751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73" name="Line 757"/>
              <p:cNvSpPr>
                <a:spLocks noChangeShapeType="1"/>
              </p:cNvSpPr>
              <p:nvPr/>
            </p:nvSpPr>
            <p:spPr bwMode="auto">
              <a:xfrm>
                <a:off x="3009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74" name="Line 760"/>
              <p:cNvSpPr>
                <a:spLocks noChangeShapeType="1"/>
              </p:cNvSpPr>
              <p:nvPr/>
            </p:nvSpPr>
            <p:spPr bwMode="auto">
              <a:xfrm>
                <a:off x="3265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75" name="Line 763"/>
              <p:cNvSpPr>
                <a:spLocks noChangeShapeType="1"/>
              </p:cNvSpPr>
              <p:nvPr/>
            </p:nvSpPr>
            <p:spPr bwMode="auto">
              <a:xfrm>
                <a:off x="3519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76" name="Line 766"/>
              <p:cNvSpPr>
                <a:spLocks noChangeShapeType="1"/>
              </p:cNvSpPr>
              <p:nvPr/>
            </p:nvSpPr>
            <p:spPr bwMode="auto">
              <a:xfrm>
                <a:off x="3777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77" name="Line 769"/>
              <p:cNvSpPr>
                <a:spLocks noChangeShapeType="1"/>
              </p:cNvSpPr>
              <p:nvPr/>
            </p:nvSpPr>
            <p:spPr bwMode="auto">
              <a:xfrm>
                <a:off x="4033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78" name="Line 772"/>
              <p:cNvSpPr>
                <a:spLocks noChangeShapeType="1"/>
              </p:cNvSpPr>
              <p:nvPr/>
            </p:nvSpPr>
            <p:spPr bwMode="auto">
              <a:xfrm>
                <a:off x="4287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79" name="Line 775"/>
              <p:cNvSpPr>
                <a:spLocks noChangeShapeType="1"/>
              </p:cNvSpPr>
              <p:nvPr/>
            </p:nvSpPr>
            <p:spPr bwMode="auto">
              <a:xfrm>
                <a:off x="4544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80" name="Line 778"/>
              <p:cNvSpPr>
                <a:spLocks noChangeShapeType="1"/>
              </p:cNvSpPr>
              <p:nvPr/>
            </p:nvSpPr>
            <p:spPr bwMode="auto">
              <a:xfrm>
                <a:off x="4800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81" name="Line 781"/>
              <p:cNvSpPr>
                <a:spLocks noChangeShapeType="1"/>
              </p:cNvSpPr>
              <p:nvPr/>
            </p:nvSpPr>
            <p:spPr bwMode="auto">
              <a:xfrm>
                <a:off x="5056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82" name="Line 784"/>
              <p:cNvSpPr>
                <a:spLocks noChangeShapeType="1"/>
              </p:cNvSpPr>
              <p:nvPr/>
            </p:nvSpPr>
            <p:spPr bwMode="auto">
              <a:xfrm>
                <a:off x="5310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</p:grpSp>
        <p:grpSp>
          <p:nvGrpSpPr>
            <p:cNvPr id="9239" name="Group 2433"/>
            <p:cNvGrpSpPr>
              <a:grpSpLocks/>
            </p:cNvGrpSpPr>
            <p:nvPr/>
          </p:nvGrpSpPr>
          <p:grpSpPr bwMode="auto">
            <a:xfrm>
              <a:off x="192" y="144"/>
              <a:ext cx="5376" cy="4032"/>
              <a:chOff x="192" y="144"/>
              <a:chExt cx="5376" cy="4032"/>
            </a:xfrm>
          </p:grpSpPr>
          <p:sp>
            <p:nvSpPr>
              <p:cNvPr id="43" name="Line 719"/>
              <p:cNvSpPr>
                <a:spLocks noChangeShapeType="1"/>
              </p:cNvSpPr>
              <p:nvPr/>
            </p:nvSpPr>
            <p:spPr bwMode="auto">
              <a:xfrm>
                <a:off x="192" y="144"/>
                <a:ext cx="537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44" name="Line 720"/>
              <p:cNvSpPr>
                <a:spLocks noChangeShapeType="1"/>
              </p:cNvSpPr>
              <p:nvPr/>
            </p:nvSpPr>
            <p:spPr bwMode="auto">
              <a:xfrm>
                <a:off x="192" y="4176"/>
                <a:ext cx="537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45" name="Line 725"/>
              <p:cNvSpPr>
                <a:spLocks noChangeShapeType="1"/>
              </p:cNvSpPr>
              <p:nvPr/>
            </p:nvSpPr>
            <p:spPr bwMode="auto">
              <a:xfrm>
                <a:off x="192" y="382"/>
                <a:ext cx="537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46" name="Line 788"/>
              <p:cNvSpPr>
                <a:spLocks noChangeShapeType="1"/>
              </p:cNvSpPr>
              <p:nvPr/>
            </p:nvSpPr>
            <p:spPr bwMode="auto">
              <a:xfrm>
                <a:off x="192" y="618"/>
                <a:ext cx="537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47" name="Line 891"/>
              <p:cNvSpPr>
                <a:spLocks noChangeShapeType="1"/>
              </p:cNvSpPr>
              <p:nvPr/>
            </p:nvSpPr>
            <p:spPr bwMode="auto">
              <a:xfrm>
                <a:off x="192" y="856"/>
                <a:ext cx="537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48" name="Line 994"/>
              <p:cNvSpPr>
                <a:spLocks noChangeShapeType="1"/>
              </p:cNvSpPr>
              <p:nvPr/>
            </p:nvSpPr>
            <p:spPr bwMode="auto">
              <a:xfrm>
                <a:off x="192" y="1093"/>
                <a:ext cx="537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49" name="Line 1097"/>
              <p:cNvSpPr>
                <a:spLocks noChangeShapeType="1"/>
              </p:cNvSpPr>
              <p:nvPr/>
            </p:nvSpPr>
            <p:spPr bwMode="auto">
              <a:xfrm>
                <a:off x="192" y="1329"/>
                <a:ext cx="537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0" name="Line 1200"/>
              <p:cNvSpPr>
                <a:spLocks noChangeShapeType="1"/>
              </p:cNvSpPr>
              <p:nvPr/>
            </p:nvSpPr>
            <p:spPr bwMode="auto">
              <a:xfrm>
                <a:off x="192" y="1567"/>
                <a:ext cx="537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1" name="Line 1303"/>
              <p:cNvSpPr>
                <a:spLocks noChangeShapeType="1"/>
              </p:cNvSpPr>
              <p:nvPr/>
            </p:nvSpPr>
            <p:spPr bwMode="auto">
              <a:xfrm>
                <a:off x="192" y="1803"/>
                <a:ext cx="537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2" name="Line 1406"/>
              <p:cNvSpPr>
                <a:spLocks noChangeShapeType="1"/>
              </p:cNvSpPr>
              <p:nvPr/>
            </p:nvSpPr>
            <p:spPr bwMode="auto">
              <a:xfrm>
                <a:off x="192" y="2041"/>
                <a:ext cx="537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3" name="Line 1509"/>
              <p:cNvSpPr>
                <a:spLocks noChangeShapeType="1"/>
              </p:cNvSpPr>
              <p:nvPr/>
            </p:nvSpPr>
            <p:spPr bwMode="auto">
              <a:xfrm>
                <a:off x="192" y="2279"/>
                <a:ext cx="537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4" name="Line 1612"/>
              <p:cNvSpPr>
                <a:spLocks noChangeShapeType="1"/>
              </p:cNvSpPr>
              <p:nvPr/>
            </p:nvSpPr>
            <p:spPr bwMode="auto">
              <a:xfrm>
                <a:off x="192" y="2517"/>
                <a:ext cx="537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5" name="Line 1715"/>
              <p:cNvSpPr>
                <a:spLocks noChangeShapeType="1"/>
              </p:cNvSpPr>
              <p:nvPr/>
            </p:nvSpPr>
            <p:spPr bwMode="auto">
              <a:xfrm>
                <a:off x="192" y="2753"/>
                <a:ext cx="537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6" name="Line 1818"/>
              <p:cNvSpPr>
                <a:spLocks noChangeShapeType="1"/>
              </p:cNvSpPr>
              <p:nvPr/>
            </p:nvSpPr>
            <p:spPr bwMode="auto">
              <a:xfrm>
                <a:off x="192" y="2991"/>
                <a:ext cx="537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7" name="Line 1921"/>
              <p:cNvSpPr>
                <a:spLocks noChangeShapeType="1"/>
              </p:cNvSpPr>
              <p:nvPr/>
            </p:nvSpPr>
            <p:spPr bwMode="auto">
              <a:xfrm>
                <a:off x="192" y="3227"/>
                <a:ext cx="537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8" name="Line 2024"/>
              <p:cNvSpPr>
                <a:spLocks noChangeShapeType="1"/>
              </p:cNvSpPr>
              <p:nvPr/>
            </p:nvSpPr>
            <p:spPr bwMode="auto">
              <a:xfrm>
                <a:off x="192" y="3464"/>
                <a:ext cx="537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9" name="Line 2127"/>
              <p:cNvSpPr>
                <a:spLocks noChangeShapeType="1"/>
              </p:cNvSpPr>
              <p:nvPr/>
            </p:nvSpPr>
            <p:spPr bwMode="auto">
              <a:xfrm>
                <a:off x="192" y="3702"/>
                <a:ext cx="537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60" name="Line 2230"/>
              <p:cNvSpPr>
                <a:spLocks noChangeShapeType="1"/>
              </p:cNvSpPr>
              <p:nvPr/>
            </p:nvSpPr>
            <p:spPr bwMode="auto">
              <a:xfrm>
                <a:off x="192" y="3938"/>
                <a:ext cx="537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</p:grpSp>
      </p:grpSp>
      <p:sp>
        <p:nvSpPr>
          <p:cNvPr id="84" name="Выноска-облако 83"/>
          <p:cNvSpPr/>
          <p:nvPr/>
        </p:nvSpPr>
        <p:spPr>
          <a:xfrm>
            <a:off x="2577542" y="4200660"/>
            <a:ext cx="3005137" cy="189388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 smtClean="0">
                <a:solidFill>
                  <a:srgbClr val="FF0000"/>
                </a:solidFill>
              </a:rPr>
              <a:t>Верно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7" name="Лента лицом вниз 16"/>
          <p:cNvSpPr/>
          <p:nvPr/>
        </p:nvSpPr>
        <p:spPr>
          <a:xfrm>
            <a:off x="0" y="0"/>
            <a:ext cx="6643688" cy="571500"/>
          </a:xfrm>
          <a:prstGeom prst="ribbon">
            <a:avLst>
              <a:gd name="adj1" fmla="val 16667"/>
              <a:gd name="adj2" fmla="val 72984"/>
            </a:avLst>
          </a:prstGeom>
          <a:gradFill>
            <a:gsLst>
              <a:gs pos="0">
                <a:srgbClr val="FBEAC7">
                  <a:alpha val="0"/>
                </a:srgb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219" name="Picture 2" descr="http://www.ugresh.ru/img/ii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63" y="0"/>
            <a:ext cx="2357437" cy="233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57250" y="142875"/>
            <a:ext cx="494823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Выберите улицу нашего города и решите задачу</a:t>
            </a:r>
          </a:p>
        </p:txBody>
      </p:sp>
      <p:sp>
        <p:nvSpPr>
          <p:cNvPr id="83" name="AutoShape 8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862250" y="6481081"/>
            <a:ext cx="1284747" cy="333375"/>
          </a:xfrm>
          <a:prstGeom prst="actionButtonBlank">
            <a:avLst/>
          </a:prstGeom>
          <a:solidFill>
            <a:srgbClr val="CCFFCC"/>
          </a:solidFill>
          <a:ln w="9525">
            <a:solidFill>
              <a:srgbClr val="00B05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1600" dirty="0"/>
              <a:t>350,140,210</a:t>
            </a:r>
          </a:p>
        </p:txBody>
      </p:sp>
      <p:sp>
        <p:nvSpPr>
          <p:cNvPr id="9233" name="Прямоугольник 98"/>
          <p:cNvSpPr>
            <a:spLocks noChangeArrowheads="1"/>
          </p:cNvSpPr>
          <p:nvPr/>
        </p:nvSpPr>
        <p:spPr bwMode="auto">
          <a:xfrm>
            <a:off x="1966913" y="6488113"/>
            <a:ext cx="8826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Ответ:</a:t>
            </a:r>
          </a:p>
        </p:txBody>
      </p:sp>
      <p:sp>
        <p:nvSpPr>
          <p:cNvPr id="100" name="AutoShape 8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290579" y="6481081"/>
            <a:ext cx="1284747" cy="333375"/>
          </a:xfrm>
          <a:prstGeom prst="actionButtonBlank">
            <a:avLst/>
          </a:prstGeom>
          <a:solidFill>
            <a:srgbClr val="CCFFCC"/>
          </a:solidFill>
          <a:ln w="9525">
            <a:solidFill>
              <a:srgbClr val="00B05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1600" dirty="0"/>
              <a:t>250,110,450</a:t>
            </a:r>
          </a:p>
        </p:txBody>
      </p:sp>
      <p:sp>
        <p:nvSpPr>
          <p:cNvPr id="92" name="Прямоугольник 91"/>
          <p:cNvSpPr/>
          <p:nvPr/>
        </p:nvSpPr>
        <p:spPr>
          <a:xfrm>
            <a:off x="2002970" y="508694"/>
            <a:ext cx="476794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dirty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22 мая в магазин </a:t>
            </a:r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«Копейка» завезли </a:t>
            </a:r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мандарины, апельсины и </a:t>
            </a:r>
            <a:r>
              <a:rPr lang="ru-RU" sz="2000" dirty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бананы в соотношении </a:t>
            </a:r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000" dirty="0" smtClean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:2:3</a:t>
            </a:r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000" dirty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причем до обеда завезли </a:t>
            </a:r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250кг фруктов, </a:t>
            </a:r>
            <a:r>
              <a:rPr lang="ru-RU" sz="2000" dirty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а после обеда на 80% больше</a:t>
            </a:r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. По </a:t>
            </a:r>
            <a:r>
              <a:rPr lang="ru-RU" sz="2000" dirty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сколько килограмм каждого вида </a:t>
            </a:r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фруктов </a:t>
            </a:r>
            <a:r>
              <a:rPr lang="ru-RU" sz="2000" dirty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привезли в магазин за весь день?</a:t>
            </a:r>
          </a:p>
        </p:txBody>
      </p:sp>
      <p:sp>
        <p:nvSpPr>
          <p:cNvPr id="93" name="Управляющая кнопка: настраиваемая 92">
            <a:hlinkClick r:id="rId4" action="ppaction://hlinksldjump" highlightClick="1"/>
          </p:cNvPr>
          <p:cNvSpPr/>
          <p:nvPr/>
        </p:nvSpPr>
        <p:spPr>
          <a:xfrm>
            <a:off x="180975" y="1447800"/>
            <a:ext cx="1728000" cy="432000"/>
          </a:xfrm>
          <a:prstGeom prst="actionButtonBlank">
            <a:avLst/>
          </a:prstGeom>
          <a:gradFill>
            <a:gsLst>
              <a:gs pos="0">
                <a:srgbClr val="8E00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w="69850" h="38100" prst="cross"/>
            </a:sp3d>
          </a:bodyPr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Зеленая</a:t>
            </a:r>
          </a:p>
        </p:txBody>
      </p:sp>
      <p:sp>
        <p:nvSpPr>
          <p:cNvPr id="94" name="Управляющая кнопка: настраиваемая 93">
            <a:hlinkClick r:id="rId5" action="ppaction://hlinksldjump" highlightClick="1"/>
          </p:cNvPr>
          <p:cNvSpPr/>
          <p:nvPr/>
        </p:nvSpPr>
        <p:spPr>
          <a:xfrm>
            <a:off x="180975" y="2097087"/>
            <a:ext cx="1728000" cy="432000"/>
          </a:xfrm>
          <a:prstGeom prst="actionButtonBlank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w="69850" h="38100" prst="cross"/>
            </a:sp3d>
          </a:bodyPr>
          <a:lstStyle/>
          <a:p>
            <a:pPr algn="ctr">
              <a:defRPr/>
            </a:pPr>
            <a:r>
              <a:rPr lang="ru-RU" dirty="0" err="1">
                <a:solidFill>
                  <a:schemeClr val="tx1"/>
                </a:solidFill>
              </a:rPr>
              <a:t>Шама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5" name="Управляющая кнопка: настраиваемая 94">
            <a:hlinkClick r:id="rId6" action="ppaction://hlinksldjump" highlightClick="1"/>
          </p:cNvPr>
          <p:cNvSpPr/>
          <p:nvPr/>
        </p:nvSpPr>
        <p:spPr>
          <a:xfrm>
            <a:off x="180975" y="2733674"/>
            <a:ext cx="1728000" cy="432000"/>
          </a:xfrm>
          <a:prstGeom prst="actionButtonBlank">
            <a:avLst/>
          </a:prstGeom>
          <a:gradFill>
            <a:gsLst>
              <a:gs pos="0">
                <a:srgbClr val="8E00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w="69850" h="38100" prst="cross"/>
            </a:sp3d>
          </a:bodyPr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Энергетиков</a:t>
            </a:r>
          </a:p>
        </p:txBody>
      </p:sp>
      <p:sp>
        <p:nvSpPr>
          <p:cNvPr id="96" name="Управляющая кнопка: настраиваемая 95">
            <a:hlinkClick r:id="rId7" action="ppaction://hlinksldjump" highlightClick="1"/>
          </p:cNvPr>
          <p:cNvSpPr/>
          <p:nvPr/>
        </p:nvSpPr>
        <p:spPr>
          <a:xfrm>
            <a:off x="180975" y="3408361"/>
            <a:ext cx="1728000" cy="432000"/>
          </a:xfrm>
          <a:prstGeom prst="actionButtonBlank">
            <a:avLst/>
          </a:prstGeom>
          <a:gradFill>
            <a:gsLst>
              <a:gs pos="0">
                <a:srgbClr val="8E00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w="69850" h="38100" prst="cross"/>
            </a:sp3d>
          </a:bodyPr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Спортивная</a:t>
            </a:r>
          </a:p>
        </p:txBody>
      </p:sp>
      <p:sp>
        <p:nvSpPr>
          <p:cNvPr id="97" name="Управляющая кнопка: настраиваемая 96">
            <a:hlinkClick r:id="rId8" action="ppaction://hlinksldjump" highlightClick="1"/>
          </p:cNvPr>
          <p:cNvSpPr/>
          <p:nvPr/>
        </p:nvSpPr>
        <p:spPr>
          <a:xfrm>
            <a:off x="180975" y="4083048"/>
            <a:ext cx="1728000" cy="432000"/>
          </a:xfrm>
          <a:prstGeom prst="actionButtonBlank">
            <a:avLst/>
          </a:prstGeom>
          <a:gradFill>
            <a:gsLst>
              <a:gs pos="0">
                <a:srgbClr val="8E00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w="69850" h="38100" prst="cross"/>
            </a:sp3d>
          </a:bodyPr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Дзержинская</a:t>
            </a:r>
          </a:p>
        </p:txBody>
      </p:sp>
      <p:sp>
        <p:nvSpPr>
          <p:cNvPr id="98" name="Управляющая кнопка: настраиваемая 97">
            <a:hlinkClick r:id="rId9" action="ppaction://hlinksldjump" highlightClick="1"/>
          </p:cNvPr>
          <p:cNvSpPr/>
          <p:nvPr/>
        </p:nvSpPr>
        <p:spPr>
          <a:xfrm>
            <a:off x="180975" y="4681535"/>
            <a:ext cx="1728000" cy="432000"/>
          </a:xfrm>
          <a:prstGeom prst="actionButtonBlank">
            <a:avLst/>
          </a:prstGeom>
          <a:gradFill>
            <a:gsLst>
              <a:gs pos="0">
                <a:srgbClr val="8E00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w="69850" h="38100" prst="cross"/>
            </a:sp3d>
          </a:bodyPr>
          <a:lstStyle/>
          <a:p>
            <a:pPr algn="ctr">
              <a:defRPr/>
            </a:pPr>
            <a:r>
              <a:rPr lang="ru-RU" dirty="0" err="1">
                <a:solidFill>
                  <a:schemeClr val="tx1"/>
                </a:solidFill>
              </a:rPr>
              <a:t>Томилинская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9" name="Управляющая кнопка: настраиваемая 98">
            <a:hlinkClick r:id="rId10" action="ppaction://hlinksldjump" highlightClick="1"/>
          </p:cNvPr>
          <p:cNvSpPr/>
          <p:nvPr/>
        </p:nvSpPr>
        <p:spPr>
          <a:xfrm>
            <a:off x="180975" y="5267325"/>
            <a:ext cx="1728000" cy="432000"/>
          </a:xfrm>
          <a:prstGeom prst="actionButtonBlank">
            <a:avLst/>
          </a:prstGeom>
          <a:gradFill>
            <a:gsLst>
              <a:gs pos="0">
                <a:srgbClr val="8E00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w="69850" h="38100" prst="cross"/>
            </a:sp3d>
          </a:bodyPr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Лермонтова</a:t>
            </a:r>
          </a:p>
        </p:txBody>
      </p:sp>
      <p:sp>
        <p:nvSpPr>
          <p:cNvPr id="101" name="Управляющая кнопка: настраиваемая 100">
            <a:hlinkClick r:id="rId11" action="ppaction://hlinksldjump" highlightClick="1"/>
          </p:cNvPr>
          <p:cNvSpPr/>
          <p:nvPr/>
        </p:nvSpPr>
        <p:spPr>
          <a:xfrm>
            <a:off x="180975" y="849313"/>
            <a:ext cx="1728000" cy="432000"/>
          </a:xfrm>
          <a:prstGeom prst="actionButtonBlank">
            <a:avLst/>
          </a:prstGeom>
          <a:gradFill>
            <a:gsLst>
              <a:gs pos="0">
                <a:srgbClr val="8E00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w="69850" h="38100" prst="cross"/>
            </a:sp3d>
          </a:bodyPr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Лесная</a:t>
            </a:r>
          </a:p>
        </p:txBody>
      </p:sp>
      <p:sp>
        <p:nvSpPr>
          <p:cNvPr id="85" name="Выноска-облако 84"/>
          <p:cNvSpPr/>
          <p:nvPr/>
        </p:nvSpPr>
        <p:spPr>
          <a:xfrm>
            <a:off x="4161644" y="4252175"/>
            <a:ext cx="3005137" cy="189388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 smtClean="0">
                <a:solidFill>
                  <a:srgbClr val="FF0000"/>
                </a:solidFill>
              </a:rPr>
              <a:t>Ошибка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</p:childTnLst>
        </p:cTn>
      </p:par>
    </p:tnLst>
    <p:bldLst>
      <p:bldP spid="84" grpId="0" animBg="1"/>
      <p:bldP spid="84" grpId="1" animBg="1"/>
      <p:bldP spid="85" grpId="0" animBg="1"/>
      <p:bldP spid="8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Лента лицом вниз 16"/>
          <p:cNvSpPr/>
          <p:nvPr/>
        </p:nvSpPr>
        <p:spPr>
          <a:xfrm>
            <a:off x="0" y="0"/>
            <a:ext cx="6643688" cy="571500"/>
          </a:xfrm>
          <a:prstGeom prst="ribbon">
            <a:avLst>
              <a:gd name="adj1" fmla="val 16667"/>
              <a:gd name="adj2" fmla="val 72984"/>
            </a:avLst>
          </a:prstGeom>
          <a:gradFill>
            <a:gsLst>
              <a:gs pos="0">
                <a:srgbClr val="FBEAC7">
                  <a:alpha val="0"/>
                </a:srgb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43" name="Picture 2" descr="http://www.ugresh.ru/img/ii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63" y="0"/>
            <a:ext cx="2357437" cy="217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57250" y="142875"/>
            <a:ext cx="494823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Выберите улицу нашего города и решите задачу</a:t>
            </a:r>
          </a:p>
        </p:txBody>
      </p:sp>
      <p:grpSp>
        <p:nvGrpSpPr>
          <p:cNvPr id="10253" name="Group 2438"/>
          <p:cNvGrpSpPr>
            <a:grpSpLocks/>
          </p:cNvGrpSpPr>
          <p:nvPr/>
        </p:nvGrpSpPr>
        <p:grpSpPr bwMode="auto">
          <a:xfrm>
            <a:off x="2026784" y="2692854"/>
            <a:ext cx="4357687" cy="3714750"/>
            <a:chOff x="192" y="144"/>
            <a:chExt cx="5376" cy="4032"/>
          </a:xfrm>
        </p:grpSpPr>
        <p:grpSp>
          <p:nvGrpSpPr>
            <p:cNvPr id="10254" name="Group 2434"/>
            <p:cNvGrpSpPr>
              <a:grpSpLocks/>
            </p:cNvGrpSpPr>
            <p:nvPr/>
          </p:nvGrpSpPr>
          <p:grpSpPr bwMode="auto">
            <a:xfrm>
              <a:off x="192" y="144"/>
              <a:ext cx="5376" cy="4032"/>
              <a:chOff x="192" y="144"/>
              <a:chExt cx="5376" cy="4032"/>
            </a:xfrm>
          </p:grpSpPr>
          <p:sp>
            <p:nvSpPr>
              <p:cNvPr id="69" name="Line 721"/>
              <p:cNvSpPr>
                <a:spLocks noChangeShapeType="1"/>
              </p:cNvSpPr>
              <p:nvPr/>
            </p:nvSpPr>
            <p:spPr bwMode="auto">
              <a:xfrm>
                <a:off x="192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70" name="Line 722"/>
              <p:cNvSpPr>
                <a:spLocks noChangeShapeType="1"/>
              </p:cNvSpPr>
              <p:nvPr/>
            </p:nvSpPr>
            <p:spPr bwMode="auto">
              <a:xfrm>
                <a:off x="5568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71" name="Line 727"/>
              <p:cNvSpPr>
                <a:spLocks noChangeShapeType="1"/>
              </p:cNvSpPr>
              <p:nvPr/>
            </p:nvSpPr>
            <p:spPr bwMode="auto">
              <a:xfrm>
                <a:off x="449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72" name="Line 730"/>
              <p:cNvSpPr>
                <a:spLocks noChangeShapeType="1"/>
              </p:cNvSpPr>
              <p:nvPr/>
            </p:nvSpPr>
            <p:spPr bwMode="auto">
              <a:xfrm>
                <a:off x="703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73" name="Line 733"/>
              <p:cNvSpPr>
                <a:spLocks noChangeShapeType="1"/>
              </p:cNvSpPr>
              <p:nvPr/>
            </p:nvSpPr>
            <p:spPr bwMode="auto">
              <a:xfrm>
                <a:off x="960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74" name="Line 736"/>
              <p:cNvSpPr>
                <a:spLocks noChangeShapeType="1"/>
              </p:cNvSpPr>
              <p:nvPr/>
            </p:nvSpPr>
            <p:spPr bwMode="auto">
              <a:xfrm>
                <a:off x="1216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75" name="Line 739"/>
              <p:cNvSpPr>
                <a:spLocks noChangeShapeType="1"/>
              </p:cNvSpPr>
              <p:nvPr/>
            </p:nvSpPr>
            <p:spPr bwMode="auto">
              <a:xfrm>
                <a:off x="1473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76" name="Line 742"/>
              <p:cNvSpPr>
                <a:spLocks noChangeShapeType="1"/>
              </p:cNvSpPr>
              <p:nvPr/>
            </p:nvSpPr>
            <p:spPr bwMode="auto">
              <a:xfrm>
                <a:off x="1727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77" name="Line 745"/>
              <p:cNvSpPr>
                <a:spLocks noChangeShapeType="1"/>
              </p:cNvSpPr>
              <p:nvPr/>
            </p:nvSpPr>
            <p:spPr bwMode="auto">
              <a:xfrm>
                <a:off x="1984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78" name="Line 748"/>
              <p:cNvSpPr>
                <a:spLocks noChangeShapeType="1"/>
              </p:cNvSpPr>
              <p:nvPr/>
            </p:nvSpPr>
            <p:spPr bwMode="auto">
              <a:xfrm>
                <a:off x="2241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79" name="Line 751"/>
              <p:cNvSpPr>
                <a:spLocks noChangeShapeType="1"/>
              </p:cNvSpPr>
              <p:nvPr/>
            </p:nvSpPr>
            <p:spPr bwMode="auto">
              <a:xfrm>
                <a:off x="2495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80" name="Line 754"/>
              <p:cNvSpPr>
                <a:spLocks noChangeShapeType="1"/>
              </p:cNvSpPr>
              <p:nvPr/>
            </p:nvSpPr>
            <p:spPr bwMode="auto">
              <a:xfrm>
                <a:off x="2752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81" name="Line 757"/>
              <p:cNvSpPr>
                <a:spLocks noChangeShapeType="1"/>
              </p:cNvSpPr>
              <p:nvPr/>
            </p:nvSpPr>
            <p:spPr bwMode="auto">
              <a:xfrm>
                <a:off x="3008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82" name="Line 760"/>
              <p:cNvSpPr>
                <a:spLocks noChangeShapeType="1"/>
              </p:cNvSpPr>
              <p:nvPr/>
            </p:nvSpPr>
            <p:spPr bwMode="auto">
              <a:xfrm>
                <a:off x="3265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83" name="Line 763"/>
              <p:cNvSpPr>
                <a:spLocks noChangeShapeType="1"/>
              </p:cNvSpPr>
              <p:nvPr/>
            </p:nvSpPr>
            <p:spPr bwMode="auto">
              <a:xfrm>
                <a:off x="3519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84" name="Line 766"/>
              <p:cNvSpPr>
                <a:spLocks noChangeShapeType="1"/>
              </p:cNvSpPr>
              <p:nvPr/>
            </p:nvSpPr>
            <p:spPr bwMode="auto">
              <a:xfrm>
                <a:off x="3776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85" name="Line 769"/>
              <p:cNvSpPr>
                <a:spLocks noChangeShapeType="1"/>
              </p:cNvSpPr>
              <p:nvPr/>
            </p:nvSpPr>
            <p:spPr bwMode="auto">
              <a:xfrm>
                <a:off x="4033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86" name="Line 772"/>
              <p:cNvSpPr>
                <a:spLocks noChangeShapeType="1"/>
              </p:cNvSpPr>
              <p:nvPr/>
            </p:nvSpPr>
            <p:spPr bwMode="auto">
              <a:xfrm>
                <a:off x="4287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87" name="Line 775"/>
              <p:cNvSpPr>
                <a:spLocks noChangeShapeType="1"/>
              </p:cNvSpPr>
              <p:nvPr/>
            </p:nvSpPr>
            <p:spPr bwMode="auto">
              <a:xfrm>
                <a:off x="4544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88" name="Line 778"/>
              <p:cNvSpPr>
                <a:spLocks noChangeShapeType="1"/>
              </p:cNvSpPr>
              <p:nvPr/>
            </p:nvSpPr>
            <p:spPr bwMode="auto">
              <a:xfrm>
                <a:off x="4800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89" name="Line 781"/>
              <p:cNvSpPr>
                <a:spLocks noChangeShapeType="1"/>
              </p:cNvSpPr>
              <p:nvPr/>
            </p:nvSpPr>
            <p:spPr bwMode="auto">
              <a:xfrm>
                <a:off x="5057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90" name="Line 784"/>
              <p:cNvSpPr>
                <a:spLocks noChangeShapeType="1"/>
              </p:cNvSpPr>
              <p:nvPr/>
            </p:nvSpPr>
            <p:spPr bwMode="auto">
              <a:xfrm>
                <a:off x="5311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</p:grpSp>
        <p:grpSp>
          <p:nvGrpSpPr>
            <p:cNvPr id="10255" name="Group 2433"/>
            <p:cNvGrpSpPr>
              <a:grpSpLocks/>
            </p:cNvGrpSpPr>
            <p:nvPr/>
          </p:nvGrpSpPr>
          <p:grpSpPr bwMode="auto">
            <a:xfrm>
              <a:off x="192" y="144"/>
              <a:ext cx="5376" cy="4032"/>
              <a:chOff x="192" y="144"/>
              <a:chExt cx="5376" cy="4032"/>
            </a:xfrm>
          </p:grpSpPr>
          <p:sp>
            <p:nvSpPr>
              <p:cNvPr id="51" name="Line 719"/>
              <p:cNvSpPr>
                <a:spLocks noChangeShapeType="1"/>
              </p:cNvSpPr>
              <p:nvPr/>
            </p:nvSpPr>
            <p:spPr bwMode="auto">
              <a:xfrm>
                <a:off x="192" y="144"/>
                <a:ext cx="537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2" name="Line 720"/>
              <p:cNvSpPr>
                <a:spLocks noChangeShapeType="1"/>
              </p:cNvSpPr>
              <p:nvPr/>
            </p:nvSpPr>
            <p:spPr bwMode="auto">
              <a:xfrm>
                <a:off x="192" y="4176"/>
                <a:ext cx="537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3" name="Line 725"/>
              <p:cNvSpPr>
                <a:spLocks noChangeShapeType="1"/>
              </p:cNvSpPr>
              <p:nvPr/>
            </p:nvSpPr>
            <p:spPr bwMode="auto">
              <a:xfrm>
                <a:off x="192" y="294"/>
                <a:ext cx="537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4" name="Line 788"/>
              <p:cNvSpPr>
                <a:spLocks noChangeShapeType="1"/>
              </p:cNvSpPr>
              <p:nvPr/>
            </p:nvSpPr>
            <p:spPr bwMode="auto">
              <a:xfrm>
                <a:off x="192" y="618"/>
                <a:ext cx="537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5" name="Line 891"/>
              <p:cNvSpPr>
                <a:spLocks noChangeShapeType="1"/>
              </p:cNvSpPr>
              <p:nvPr/>
            </p:nvSpPr>
            <p:spPr bwMode="auto">
              <a:xfrm>
                <a:off x="192" y="856"/>
                <a:ext cx="537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6" name="Line 994"/>
              <p:cNvSpPr>
                <a:spLocks noChangeShapeType="1"/>
              </p:cNvSpPr>
              <p:nvPr/>
            </p:nvSpPr>
            <p:spPr bwMode="auto">
              <a:xfrm>
                <a:off x="192" y="1093"/>
                <a:ext cx="537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7" name="Line 1097"/>
              <p:cNvSpPr>
                <a:spLocks noChangeShapeType="1"/>
              </p:cNvSpPr>
              <p:nvPr/>
            </p:nvSpPr>
            <p:spPr bwMode="auto">
              <a:xfrm>
                <a:off x="192" y="1329"/>
                <a:ext cx="537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8" name="Line 1200"/>
              <p:cNvSpPr>
                <a:spLocks noChangeShapeType="1"/>
              </p:cNvSpPr>
              <p:nvPr/>
            </p:nvSpPr>
            <p:spPr bwMode="auto">
              <a:xfrm>
                <a:off x="192" y="1567"/>
                <a:ext cx="537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9" name="Line 1303"/>
              <p:cNvSpPr>
                <a:spLocks noChangeShapeType="1"/>
              </p:cNvSpPr>
              <p:nvPr/>
            </p:nvSpPr>
            <p:spPr bwMode="auto">
              <a:xfrm>
                <a:off x="192" y="1803"/>
                <a:ext cx="537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60" name="Line 1406"/>
              <p:cNvSpPr>
                <a:spLocks noChangeShapeType="1"/>
              </p:cNvSpPr>
              <p:nvPr/>
            </p:nvSpPr>
            <p:spPr bwMode="auto">
              <a:xfrm>
                <a:off x="192" y="2041"/>
                <a:ext cx="537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61" name="Line 1509"/>
              <p:cNvSpPr>
                <a:spLocks noChangeShapeType="1"/>
              </p:cNvSpPr>
              <p:nvPr/>
            </p:nvSpPr>
            <p:spPr bwMode="auto">
              <a:xfrm>
                <a:off x="192" y="2279"/>
                <a:ext cx="537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62" name="Line 1612"/>
              <p:cNvSpPr>
                <a:spLocks noChangeShapeType="1"/>
              </p:cNvSpPr>
              <p:nvPr/>
            </p:nvSpPr>
            <p:spPr bwMode="auto">
              <a:xfrm>
                <a:off x="192" y="2517"/>
                <a:ext cx="537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63" name="Line 1715"/>
              <p:cNvSpPr>
                <a:spLocks noChangeShapeType="1"/>
              </p:cNvSpPr>
              <p:nvPr/>
            </p:nvSpPr>
            <p:spPr bwMode="auto">
              <a:xfrm>
                <a:off x="192" y="2753"/>
                <a:ext cx="537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64" name="Line 1818"/>
              <p:cNvSpPr>
                <a:spLocks noChangeShapeType="1"/>
              </p:cNvSpPr>
              <p:nvPr/>
            </p:nvSpPr>
            <p:spPr bwMode="auto">
              <a:xfrm>
                <a:off x="192" y="2991"/>
                <a:ext cx="537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65" name="Line 1921"/>
              <p:cNvSpPr>
                <a:spLocks noChangeShapeType="1"/>
              </p:cNvSpPr>
              <p:nvPr/>
            </p:nvSpPr>
            <p:spPr bwMode="auto">
              <a:xfrm>
                <a:off x="192" y="3227"/>
                <a:ext cx="537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66" name="Line 2024"/>
              <p:cNvSpPr>
                <a:spLocks noChangeShapeType="1"/>
              </p:cNvSpPr>
              <p:nvPr/>
            </p:nvSpPr>
            <p:spPr bwMode="auto">
              <a:xfrm>
                <a:off x="192" y="3464"/>
                <a:ext cx="537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67" name="Line 2127"/>
              <p:cNvSpPr>
                <a:spLocks noChangeShapeType="1"/>
              </p:cNvSpPr>
              <p:nvPr/>
            </p:nvSpPr>
            <p:spPr bwMode="auto">
              <a:xfrm>
                <a:off x="192" y="3702"/>
                <a:ext cx="537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68" name="Line 2230"/>
              <p:cNvSpPr>
                <a:spLocks noChangeShapeType="1"/>
              </p:cNvSpPr>
              <p:nvPr/>
            </p:nvSpPr>
            <p:spPr bwMode="auto">
              <a:xfrm>
                <a:off x="192" y="3938"/>
                <a:ext cx="537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</p:grpSp>
      </p:grpSp>
      <p:sp>
        <p:nvSpPr>
          <p:cNvPr id="99" name="Управляющая кнопка: настраиваемая 98">
            <a:hlinkClick r:id="rId3" action="ppaction://hlinksldjump" highlightClick="1"/>
          </p:cNvPr>
          <p:cNvSpPr/>
          <p:nvPr/>
        </p:nvSpPr>
        <p:spPr>
          <a:xfrm>
            <a:off x="180975" y="1447800"/>
            <a:ext cx="1728000" cy="432000"/>
          </a:xfrm>
          <a:prstGeom prst="actionButtonBlank">
            <a:avLst/>
          </a:prstGeom>
          <a:gradFill>
            <a:gsLst>
              <a:gs pos="0">
                <a:srgbClr val="8E00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w="69850" h="38100" prst="cross"/>
            </a:sp3d>
          </a:bodyPr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Зеленая</a:t>
            </a:r>
          </a:p>
        </p:txBody>
      </p:sp>
      <p:sp>
        <p:nvSpPr>
          <p:cNvPr id="100" name="Управляющая кнопка: настраиваемая 99">
            <a:hlinkClick r:id="rId4" action="ppaction://hlinksldjump" highlightClick="1"/>
          </p:cNvPr>
          <p:cNvSpPr/>
          <p:nvPr/>
        </p:nvSpPr>
        <p:spPr>
          <a:xfrm>
            <a:off x="180975" y="2097087"/>
            <a:ext cx="1728000" cy="432000"/>
          </a:xfrm>
          <a:prstGeom prst="actionButtonBlank">
            <a:avLst/>
          </a:prstGeom>
          <a:gradFill>
            <a:gsLst>
              <a:gs pos="0">
                <a:srgbClr val="8E00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w="69850" h="38100" prst="cross"/>
            </a:sp3d>
          </a:bodyPr>
          <a:lstStyle/>
          <a:p>
            <a:pPr algn="ctr">
              <a:defRPr/>
            </a:pPr>
            <a:r>
              <a:rPr lang="ru-RU" dirty="0" err="1">
                <a:solidFill>
                  <a:schemeClr val="tx1"/>
                </a:solidFill>
              </a:rPr>
              <a:t>Шама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1" name="Управляющая кнопка: настраиваемая 100">
            <a:hlinkClick r:id="rId5" action="ppaction://hlinksldjump" highlightClick="1"/>
          </p:cNvPr>
          <p:cNvSpPr/>
          <p:nvPr/>
        </p:nvSpPr>
        <p:spPr>
          <a:xfrm>
            <a:off x="180975" y="2733674"/>
            <a:ext cx="1728000" cy="432000"/>
          </a:xfrm>
          <a:prstGeom prst="actionButtonBlank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w="69850" h="38100" prst="cross"/>
            </a:sp3d>
          </a:bodyPr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Энергетиков</a:t>
            </a:r>
          </a:p>
        </p:txBody>
      </p:sp>
      <p:sp>
        <p:nvSpPr>
          <p:cNvPr id="102" name="Управляющая кнопка: настраиваемая 101">
            <a:hlinkClick r:id="rId6" action="ppaction://hlinksldjump" highlightClick="1"/>
          </p:cNvPr>
          <p:cNvSpPr/>
          <p:nvPr/>
        </p:nvSpPr>
        <p:spPr>
          <a:xfrm>
            <a:off x="180975" y="3408361"/>
            <a:ext cx="1728000" cy="432000"/>
          </a:xfrm>
          <a:prstGeom prst="actionButtonBlank">
            <a:avLst/>
          </a:prstGeom>
          <a:gradFill>
            <a:gsLst>
              <a:gs pos="0">
                <a:srgbClr val="8E00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w="69850" h="38100" prst="cross"/>
            </a:sp3d>
          </a:bodyPr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Спортивная</a:t>
            </a:r>
          </a:p>
        </p:txBody>
      </p:sp>
      <p:sp>
        <p:nvSpPr>
          <p:cNvPr id="103" name="Управляющая кнопка: настраиваемая 102">
            <a:hlinkClick r:id="rId7" action="ppaction://hlinksldjump" highlightClick="1"/>
          </p:cNvPr>
          <p:cNvSpPr/>
          <p:nvPr/>
        </p:nvSpPr>
        <p:spPr>
          <a:xfrm>
            <a:off x="180975" y="4083048"/>
            <a:ext cx="1728000" cy="432000"/>
          </a:xfrm>
          <a:prstGeom prst="actionButtonBlank">
            <a:avLst/>
          </a:prstGeom>
          <a:gradFill>
            <a:gsLst>
              <a:gs pos="0">
                <a:srgbClr val="8E00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w="69850" h="38100" prst="cross"/>
            </a:sp3d>
          </a:bodyPr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Дзержинская</a:t>
            </a:r>
          </a:p>
        </p:txBody>
      </p:sp>
      <p:sp>
        <p:nvSpPr>
          <p:cNvPr id="104" name="Управляющая кнопка: настраиваемая 103">
            <a:hlinkClick r:id="rId8" action="ppaction://hlinksldjump" highlightClick="1"/>
          </p:cNvPr>
          <p:cNvSpPr/>
          <p:nvPr/>
        </p:nvSpPr>
        <p:spPr>
          <a:xfrm>
            <a:off x="180975" y="4681535"/>
            <a:ext cx="1728000" cy="432000"/>
          </a:xfrm>
          <a:prstGeom prst="actionButtonBlank">
            <a:avLst/>
          </a:prstGeom>
          <a:gradFill>
            <a:gsLst>
              <a:gs pos="0">
                <a:srgbClr val="8E00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w="69850" h="38100" prst="cross"/>
            </a:sp3d>
          </a:bodyPr>
          <a:lstStyle/>
          <a:p>
            <a:pPr algn="ctr">
              <a:defRPr/>
            </a:pPr>
            <a:r>
              <a:rPr lang="ru-RU" dirty="0" err="1">
                <a:solidFill>
                  <a:schemeClr val="tx1"/>
                </a:solidFill>
              </a:rPr>
              <a:t>Томилинская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5" name="Управляющая кнопка: настраиваемая 104">
            <a:hlinkClick r:id="rId9" action="ppaction://hlinksldjump" highlightClick="1"/>
          </p:cNvPr>
          <p:cNvSpPr/>
          <p:nvPr/>
        </p:nvSpPr>
        <p:spPr>
          <a:xfrm>
            <a:off x="180975" y="5267325"/>
            <a:ext cx="1728000" cy="432000"/>
          </a:xfrm>
          <a:prstGeom prst="actionButtonBlank">
            <a:avLst/>
          </a:prstGeom>
          <a:gradFill>
            <a:gsLst>
              <a:gs pos="0">
                <a:srgbClr val="8E00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w="69850" h="38100" prst="cross"/>
            </a:sp3d>
          </a:bodyPr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Лермонтова</a:t>
            </a:r>
          </a:p>
        </p:txBody>
      </p:sp>
      <p:sp>
        <p:nvSpPr>
          <p:cNvPr id="106" name="Управляющая кнопка: настраиваемая 105">
            <a:hlinkClick r:id="rId10" action="ppaction://hlinksldjump" highlightClick="1"/>
          </p:cNvPr>
          <p:cNvSpPr/>
          <p:nvPr/>
        </p:nvSpPr>
        <p:spPr>
          <a:xfrm>
            <a:off x="180975" y="849313"/>
            <a:ext cx="1728000" cy="432000"/>
          </a:xfrm>
          <a:prstGeom prst="actionButtonBlank">
            <a:avLst/>
          </a:prstGeom>
          <a:gradFill>
            <a:gsLst>
              <a:gs pos="0">
                <a:srgbClr val="8E00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w="69850" h="38100" prst="cross"/>
            </a:sp3d>
          </a:bodyPr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Лесная</a:t>
            </a:r>
          </a:p>
        </p:txBody>
      </p:sp>
      <p:sp>
        <p:nvSpPr>
          <p:cNvPr id="107" name="Прямоугольник 106"/>
          <p:cNvSpPr/>
          <p:nvPr/>
        </p:nvSpPr>
        <p:spPr>
          <a:xfrm>
            <a:off x="1970315" y="495495"/>
            <a:ext cx="48581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Для получения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фарша, который продается в кулинарии,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используют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мясо двух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сортов: говядину и свинину.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Говядина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стоит 200руб за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кг,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свинина - 250руб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за кг. Сколько кг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свинины взяли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чтобы получить 50кг фарша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220руб за кг?</a:t>
            </a:r>
          </a:p>
        </p:txBody>
      </p:sp>
      <p:sp>
        <p:nvSpPr>
          <p:cNvPr id="91" name="AutoShape 8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12624" y="6465633"/>
            <a:ext cx="1284747" cy="333375"/>
          </a:xfrm>
          <a:prstGeom prst="actionButtonBlank">
            <a:avLst/>
          </a:prstGeom>
          <a:solidFill>
            <a:srgbClr val="CCFFCC"/>
          </a:solidFill>
          <a:ln w="9525">
            <a:solidFill>
              <a:srgbClr val="00B05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1600" dirty="0" smtClean="0"/>
              <a:t>20 кг </a:t>
            </a:r>
            <a:endParaRPr lang="ru-RU" sz="1600" dirty="0"/>
          </a:p>
        </p:txBody>
      </p:sp>
      <p:sp>
        <p:nvSpPr>
          <p:cNvPr id="92" name="AutoShape 8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392725" y="6465633"/>
            <a:ext cx="1284747" cy="333375"/>
          </a:xfrm>
          <a:prstGeom prst="actionButtonBlank">
            <a:avLst/>
          </a:prstGeom>
          <a:solidFill>
            <a:srgbClr val="CCFFCC"/>
          </a:solidFill>
          <a:ln w="9525">
            <a:solidFill>
              <a:srgbClr val="00B05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1600" dirty="0" smtClean="0"/>
              <a:t>25 кг</a:t>
            </a:r>
            <a:endParaRPr lang="ru-RU" sz="1600" dirty="0"/>
          </a:p>
        </p:txBody>
      </p:sp>
      <p:sp>
        <p:nvSpPr>
          <p:cNvPr id="93" name="Выноска-облако 92"/>
          <p:cNvSpPr/>
          <p:nvPr/>
        </p:nvSpPr>
        <p:spPr>
          <a:xfrm>
            <a:off x="3727916" y="4185212"/>
            <a:ext cx="3005137" cy="189388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 smtClean="0">
                <a:solidFill>
                  <a:srgbClr val="FF0000"/>
                </a:solidFill>
              </a:rPr>
              <a:t>Верно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94" name="Выноска-облако 93"/>
          <p:cNvSpPr/>
          <p:nvPr/>
        </p:nvSpPr>
        <p:spPr>
          <a:xfrm>
            <a:off x="2303347" y="4193183"/>
            <a:ext cx="3005137" cy="189388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 smtClean="0">
                <a:solidFill>
                  <a:srgbClr val="FF0000"/>
                </a:solidFill>
              </a:rPr>
              <a:t>Ошибка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95" name="AutoShape 8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642285" y="6450885"/>
            <a:ext cx="1284747" cy="333375"/>
          </a:xfrm>
          <a:prstGeom prst="actionButtonBlank">
            <a:avLst/>
          </a:prstGeom>
          <a:solidFill>
            <a:srgbClr val="CCFFCC"/>
          </a:solidFill>
          <a:ln w="9525">
            <a:solidFill>
              <a:srgbClr val="00B05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1600" dirty="0" smtClean="0"/>
              <a:t>30 кг</a:t>
            </a:r>
            <a:endParaRPr lang="ru-RU" sz="1600" dirty="0"/>
          </a:p>
        </p:txBody>
      </p:sp>
      <p:sp>
        <p:nvSpPr>
          <p:cNvPr id="96" name="Выноска-облако 95"/>
          <p:cNvSpPr/>
          <p:nvPr/>
        </p:nvSpPr>
        <p:spPr>
          <a:xfrm>
            <a:off x="5552907" y="4178435"/>
            <a:ext cx="3005137" cy="189388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 smtClean="0">
                <a:solidFill>
                  <a:srgbClr val="FF0000"/>
                </a:solidFill>
              </a:rPr>
              <a:t>Ошибка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</p:childTnLst>
        </p:cTn>
      </p:par>
    </p:tnLst>
    <p:bldLst>
      <p:bldP spid="93" grpId="0" animBg="1"/>
      <p:bldP spid="93" grpId="1" animBg="1"/>
      <p:bldP spid="94" grpId="0" animBg="1"/>
      <p:bldP spid="94" grpId="1" animBg="1"/>
      <p:bldP spid="96" grpId="0" animBg="1"/>
      <p:bldP spid="9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Лента лицом вниз 16"/>
          <p:cNvSpPr/>
          <p:nvPr/>
        </p:nvSpPr>
        <p:spPr>
          <a:xfrm>
            <a:off x="0" y="0"/>
            <a:ext cx="6643688" cy="571500"/>
          </a:xfrm>
          <a:prstGeom prst="ribbon">
            <a:avLst>
              <a:gd name="adj1" fmla="val 16667"/>
              <a:gd name="adj2" fmla="val 72984"/>
            </a:avLst>
          </a:prstGeom>
          <a:gradFill>
            <a:gsLst>
              <a:gs pos="0">
                <a:srgbClr val="FBEAC7">
                  <a:alpha val="0"/>
                </a:srgb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1267" name="Picture 2" descr="http://www.ugresh.ru/img/ii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63" y="0"/>
            <a:ext cx="2357437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57250" y="142875"/>
            <a:ext cx="494823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Выберите улицу нашего города и решите задачу</a:t>
            </a:r>
          </a:p>
        </p:txBody>
      </p:sp>
      <p:grpSp>
        <p:nvGrpSpPr>
          <p:cNvPr id="11277" name="Group 2438"/>
          <p:cNvGrpSpPr>
            <a:grpSpLocks/>
          </p:cNvGrpSpPr>
          <p:nvPr/>
        </p:nvGrpSpPr>
        <p:grpSpPr bwMode="auto">
          <a:xfrm>
            <a:off x="2015899" y="2692854"/>
            <a:ext cx="4357687" cy="3714750"/>
            <a:chOff x="192" y="144"/>
            <a:chExt cx="5376" cy="4032"/>
          </a:xfrm>
        </p:grpSpPr>
        <p:grpSp>
          <p:nvGrpSpPr>
            <p:cNvPr id="11278" name="Group 2434"/>
            <p:cNvGrpSpPr>
              <a:grpSpLocks/>
            </p:cNvGrpSpPr>
            <p:nvPr/>
          </p:nvGrpSpPr>
          <p:grpSpPr bwMode="auto">
            <a:xfrm>
              <a:off x="192" y="144"/>
              <a:ext cx="5376" cy="4032"/>
              <a:chOff x="192" y="144"/>
              <a:chExt cx="5376" cy="4032"/>
            </a:xfrm>
          </p:grpSpPr>
          <p:sp>
            <p:nvSpPr>
              <p:cNvPr id="66" name="Line 721"/>
              <p:cNvSpPr>
                <a:spLocks noChangeShapeType="1"/>
              </p:cNvSpPr>
              <p:nvPr/>
            </p:nvSpPr>
            <p:spPr bwMode="auto">
              <a:xfrm>
                <a:off x="192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67" name="Line 722"/>
              <p:cNvSpPr>
                <a:spLocks noChangeShapeType="1"/>
              </p:cNvSpPr>
              <p:nvPr/>
            </p:nvSpPr>
            <p:spPr bwMode="auto">
              <a:xfrm>
                <a:off x="5568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68" name="Line 727"/>
              <p:cNvSpPr>
                <a:spLocks noChangeShapeType="1"/>
              </p:cNvSpPr>
              <p:nvPr/>
            </p:nvSpPr>
            <p:spPr bwMode="auto">
              <a:xfrm>
                <a:off x="449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69" name="Line 730"/>
              <p:cNvSpPr>
                <a:spLocks noChangeShapeType="1"/>
              </p:cNvSpPr>
              <p:nvPr/>
            </p:nvSpPr>
            <p:spPr bwMode="auto">
              <a:xfrm>
                <a:off x="703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70" name="Line 733"/>
              <p:cNvSpPr>
                <a:spLocks noChangeShapeType="1"/>
              </p:cNvSpPr>
              <p:nvPr/>
            </p:nvSpPr>
            <p:spPr bwMode="auto">
              <a:xfrm>
                <a:off x="960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71" name="Line 736"/>
              <p:cNvSpPr>
                <a:spLocks noChangeShapeType="1"/>
              </p:cNvSpPr>
              <p:nvPr/>
            </p:nvSpPr>
            <p:spPr bwMode="auto">
              <a:xfrm>
                <a:off x="1216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72" name="Line 739"/>
              <p:cNvSpPr>
                <a:spLocks noChangeShapeType="1"/>
              </p:cNvSpPr>
              <p:nvPr/>
            </p:nvSpPr>
            <p:spPr bwMode="auto">
              <a:xfrm>
                <a:off x="1473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73" name="Line 742"/>
              <p:cNvSpPr>
                <a:spLocks noChangeShapeType="1"/>
              </p:cNvSpPr>
              <p:nvPr/>
            </p:nvSpPr>
            <p:spPr bwMode="auto">
              <a:xfrm>
                <a:off x="1727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74" name="Line 745"/>
              <p:cNvSpPr>
                <a:spLocks noChangeShapeType="1"/>
              </p:cNvSpPr>
              <p:nvPr/>
            </p:nvSpPr>
            <p:spPr bwMode="auto">
              <a:xfrm>
                <a:off x="1984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75" name="Line 748"/>
              <p:cNvSpPr>
                <a:spLocks noChangeShapeType="1"/>
              </p:cNvSpPr>
              <p:nvPr/>
            </p:nvSpPr>
            <p:spPr bwMode="auto">
              <a:xfrm>
                <a:off x="2241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76" name="Line 751"/>
              <p:cNvSpPr>
                <a:spLocks noChangeShapeType="1"/>
              </p:cNvSpPr>
              <p:nvPr/>
            </p:nvSpPr>
            <p:spPr bwMode="auto">
              <a:xfrm>
                <a:off x="2495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77" name="Line 754"/>
              <p:cNvSpPr>
                <a:spLocks noChangeShapeType="1"/>
              </p:cNvSpPr>
              <p:nvPr/>
            </p:nvSpPr>
            <p:spPr bwMode="auto">
              <a:xfrm>
                <a:off x="2752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78" name="Line 757"/>
              <p:cNvSpPr>
                <a:spLocks noChangeShapeType="1"/>
              </p:cNvSpPr>
              <p:nvPr/>
            </p:nvSpPr>
            <p:spPr bwMode="auto">
              <a:xfrm>
                <a:off x="3008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79" name="Line 760"/>
              <p:cNvSpPr>
                <a:spLocks noChangeShapeType="1"/>
              </p:cNvSpPr>
              <p:nvPr/>
            </p:nvSpPr>
            <p:spPr bwMode="auto">
              <a:xfrm>
                <a:off x="3265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80" name="Line 763"/>
              <p:cNvSpPr>
                <a:spLocks noChangeShapeType="1"/>
              </p:cNvSpPr>
              <p:nvPr/>
            </p:nvSpPr>
            <p:spPr bwMode="auto">
              <a:xfrm>
                <a:off x="3519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81" name="Line 766"/>
              <p:cNvSpPr>
                <a:spLocks noChangeShapeType="1"/>
              </p:cNvSpPr>
              <p:nvPr/>
            </p:nvSpPr>
            <p:spPr bwMode="auto">
              <a:xfrm>
                <a:off x="3776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82" name="Line 769"/>
              <p:cNvSpPr>
                <a:spLocks noChangeShapeType="1"/>
              </p:cNvSpPr>
              <p:nvPr/>
            </p:nvSpPr>
            <p:spPr bwMode="auto">
              <a:xfrm>
                <a:off x="4033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83" name="Line 772"/>
              <p:cNvSpPr>
                <a:spLocks noChangeShapeType="1"/>
              </p:cNvSpPr>
              <p:nvPr/>
            </p:nvSpPr>
            <p:spPr bwMode="auto">
              <a:xfrm>
                <a:off x="4287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84" name="Line 775"/>
              <p:cNvSpPr>
                <a:spLocks noChangeShapeType="1"/>
              </p:cNvSpPr>
              <p:nvPr/>
            </p:nvSpPr>
            <p:spPr bwMode="auto">
              <a:xfrm>
                <a:off x="4544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85" name="Line 778"/>
              <p:cNvSpPr>
                <a:spLocks noChangeShapeType="1"/>
              </p:cNvSpPr>
              <p:nvPr/>
            </p:nvSpPr>
            <p:spPr bwMode="auto">
              <a:xfrm>
                <a:off x="4800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86" name="Line 781"/>
              <p:cNvSpPr>
                <a:spLocks noChangeShapeType="1"/>
              </p:cNvSpPr>
              <p:nvPr/>
            </p:nvSpPr>
            <p:spPr bwMode="auto">
              <a:xfrm>
                <a:off x="5057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87" name="Line 784"/>
              <p:cNvSpPr>
                <a:spLocks noChangeShapeType="1"/>
              </p:cNvSpPr>
              <p:nvPr/>
            </p:nvSpPr>
            <p:spPr bwMode="auto">
              <a:xfrm>
                <a:off x="5311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</p:grpSp>
        <p:grpSp>
          <p:nvGrpSpPr>
            <p:cNvPr id="11279" name="Group 2433"/>
            <p:cNvGrpSpPr>
              <a:grpSpLocks/>
            </p:cNvGrpSpPr>
            <p:nvPr/>
          </p:nvGrpSpPr>
          <p:grpSpPr bwMode="auto">
            <a:xfrm>
              <a:off x="192" y="144"/>
              <a:ext cx="5376" cy="4032"/>
              <a:chOff x="192" y="144"/>
              <a:chExt cx="5376" cy="4032"/>
            </a:xfrm>
          </p:grpSpPr>
          <p:sp>
            <p:nvSpPr>
              <p:cNvPr id="48" name="Line 719"/>
              <p:cNvSpPr>
                <a:spLocks noChangeShapeType="1"/>
              </p:cNvSpPr>
              <p:nvPr/>
            </p:nvSpPr>
            <p:spPr bwMode="auto">
              <a:xfrm>
                <a:off x="192" y="144"/>
                <a:ext cx="537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49" name="Line 720"/>
              <p:cNvSpPr>
                <a:spLocks noChangeShapeType="1"/>
              </p:cNvSpPr>
              <p:nvPr/>
            </p:nvSpPr>
            <p:spPr bwMode="auto">
              <a:xfrm>
                <a:off x="192" y="4176"/>
                <a:ext cx="537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0" name="Line 725"/>
              <p:cNvSpPr>
                <a:spLocks noChangeShapeType="1"/>
              </p:cNvSpPr>
              <p:nvPr/>
            </p:nvSpPr>
            <p:spPr bwMode="auto">
              <a:xfrm>
                <a:off x="192" y="382"/>
                <a:ext cx="537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1" name="Line 788"/>
              <p:cNvSpPr>
                <a:spLocks noChangeShapeType="1"/>
              </p:cNvSpPr>
              <p:nvPr/>
            </p:nvSpPr>
            <p:spPr bwMode="auto">
              <a:xfrm>
                <a:off x="192" y="618"/>
                <a:ext cx="537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2" name="Line 891"/>
              <p:cNvSpPr>
                <a:spLocks noChangeShapeType="1"/>
              </p:cNvSpPr>
              <p:nvPr/>
            </p:nvSpPr>
            <p:spPr bwMode="auto">
              <a:xfrm>
                <a:off x="192" y="856"/>
                <a:ext cx="537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3" name="Line 994"/>
              <p:cNvSpPr>
                <a:spLocks noChangeShapeType="1"/>
              </p:cNvSpPr>
              <p:nvPr/>
            </p:nvSpPr>
            <p:spPr bwMode="auto">
              <a:xfrm>
                <a:off x="192" y="1093"/>
                <a:ext cx="537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4" name="Line 1097"/>
              <p:cNvSpPr>
                <a:spLocks noChangeShapeType="1"/>
              </p:cNvSpPr>
              <p:nvPr/>
            </p:nvSpPr>
            <p:spPr bwMode="auto">
              <a:xfrm>
                <a:off x="192" y="1329"/>
                <a:ext cx="537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5" name="Line 1200"/>
              <p:cNvSpPr>
                <a:spLocks noChangeShapeType="1"/>
              </p:cNvSpPr>
              <p:nvPr/>
            </p:nvSpPr>
            <p:spPr bwMode="auto">
              <a:xfrm>
                <a:off x="192" y="1567"/>
                <a:ext cx="537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6" name="Line 1303"/>
              <p:cNvSpPr>
                <a:spLocks noChangeShapeType="1"/>
              </p:cNvSpPr>
              <p:nvPr/>
            </p:nvSpPr>
            <p:spPr bwMode="auto">
              <a:xfrm>
                <a:off x="192" y="1803"/>
                <a:ext cx="537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7" name="Line 1406"/>
              <p:cNvSpPr>
                <a:spLocks noChangeShapeType="1"/>
              </p:cNvSpPr>
              <p:nvPr/>
            </p:nvSpPr>
            <p:spPr bwMode="auto">
              <a:xfrm>
                <a:off x="192" y="2041"/>
                <a:ext cx="537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8" name="Line 1509"/>
              <p:cNvSpPr>
                <a:spLocks noChangeShapeType="1"/>
              </p:cNvSpPr>
              <p:nvPr/>
            </p:nvSpPr>
            <p:spPr bwMode="auto">
              <a:xfrm>
                <a:off x="192" y="2279"/>
                <a:ext cx="537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9" name="Line 1612"/>
              <p:cNvSpPr>
                <a:spLocks noChangeShapeType="1"/>
              </p:cNvSpPr>
              <p:nvPr/>
            </p:nvSpPr>
            <p:spPr bwMode="auto">
              <a:xfrm>
                <a:off x="192" y="2517"/>
                <a:ext cx="537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60" name="Line 1715"/>
              <p:cNvSpPr>
                <a:spLocks noChangeShapeType="1"/>
              </p:cNvSpPr>
              <p:nvPr/>
            </p:nvSpPr>
            <p:spPr bwMode="auto">
              <a:xfrm>
                <a:off x="192" y="2753"/>
                <a:ext cx="537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61" name="Line 1818"/>
              <p:cNvSpPr>
                <a:spLocks noChangeShapeType="1"/>
              </p:cNvSpPr>
              <p:nvPr/>
            </p:nvSpPr>
            <p:spPr bwMode="auto">
              <a:xfrm>
                <a:off x="192" y="2991"/>
                <a:ext cx="537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62" name="Line 1921"/>
              <p:cNvSpPr>
                <a:spLocks noChangeShapeType="1"/>
              </p:cNvSpPr>
              <p:nvPr/>
            </p:nvSpPr>
            <p:spPr bwMode="auto">
              <a:xfrm>
                <a:off x="192" y="3227"/>
                <a:ext cx="537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63" name="Line 2024"/>
              <p:cNvSpPr>
                <a:spLocks noChangeShapeType="1"/>
              </p:cNvSpPr>
              <p:nvPr/>
            </p:nvSpPr>
            <p:spPr bwMode="auto">
              <a:xfrm>
                <a:off x="192" y="3464"/>
                <a:ext cx="537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64" name="Line 2127"/>
              <p:cNvSpPr>
                <a:spLocks noChangeShapeType="1"/>
              </p:cNvSpPr>
              <p:nvPr/>
            </p:nvSpPr>
            <p:spPr bwMode="auto">
              <a:xfrm>
                <a:off x="192" y="3702"/>
                <a:ext cx="537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65" name="Line 2230"/>
              <p:cNvSpPr>
                <a:spLocks noChangeShapeType="1"/>
              </p:cNvSpPr>
              <p:nvPr/>
            </p:nvSpPr>
            <p:spPr bwMode="auto">
              <a:xfrm>
                <a:off x="192" y="3938"/>
                <a:ext cx="537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</p:grpSp>
      </p:grpSp>
      <p:sp>
        <p:nvSpPr>
          <p:cNvPr id="96" name="Управляющая кнопка: настраиваемая 95">
            <a:hlinkClick r:id="rId3" action="ppaction://hlinksldjump" highlightClick="1"/>
          </p:cNvPr>
          <p:cNvSpPr/>
          <p:nvPr/>
        </p:nvSpPr>
        <p:spPr>
          <a:xfrm>
            <a:off x="180975" y="1447800"/>
            <a:ext cx="1728000" cy="432000"/>
          </a:xfrm>
          <a:prstGeom prst="actionButtonBlank">
            <a:avLst/>
          </a:prstGeom>
          <a:gradFill>
            <a:gsLst>
              <a:gs pos="0">
                <a:srgbClr val="8E00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w="69850" h="38100" prst="cross"/>
            </a:sp3d>
          </a:bodyPr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Зеленая</a:t>
            </a:r>
          </a:p>
        </p:txBody>
      </p:sp>
      <p:sp>
        <p:nvSpPr>
          <p:cNvPr id="97" name="Управляющая кнопка: настраиваемая 96">
            <a:hlinkClick r:id="rId4" action="ppaction://hlinksldjump" highlightClick="1"/>
          </p:cNvPr>
          <p:cNvSpPr/>
          <p:nvPr/>
        </p:nvSpPr>
        <p:spPr>
          <a:xfrm>
            <a:off x="180975" y="2097087"/>
            <a:ext cx="1728000" cy="432000"/>
          </a:xfrm>
          <a:prstGeom prst="actionButtonBlank">
            <a:avLst/>
          </a:prstGeom>
          <a:gradFill>
            <a:gsLst>
              <a:gs pos="0">
                <a:srgbClr val="8E00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w="69850" h="38100" prst="cross"/>
            </a:sp3d>
          </a:bodyPr>
          <a:lstStyle/>
          <a:p>
            <a:pPr algn="ctr">
              <a:defRPr/>
            </a:pPr>
            <a:r>
              <a:rPr lang="ru-RU" dirty="0" err="1">
                <a:solidFill>
                  <a:schemeClr val="tx1"/>
                </a:solidFill>
              </a:rPr>
              <a:t>Шама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8" name="Управляющая кнопка: настраиваемая 97">
            <a:hlinkClick r:id="rId5" action="ppaction://hlinksldjump" highlightClick="1"/>
          </p:cNvPr>
          <p:cNvSpPr/>
          <p:nvPr/>
        </p:nvSpPr>
        <p:spPr>
          <a:xfrm>
            <a:off x="180975" y="2733674"/>
            <a:ext cx="1728000" cy="432000"/>
          </a:xfrm>
          <a:prstGeom prst="actionButtonBlank">
            <a:avLst/>
          </a:prstGeom>
          <a:gradFill>
            <a:gsLst>
              <a:gs pos="0">
                <a:srgbClr val="8E00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w="69850" h="38100" prst="cross"/>
            </a:sp3d>
          </a:bodyPr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Энергетиков</a:t>
            </a:r>
          </a:p>
        </p:txBody>
      </p:sp>
      <p:sp>
        <p:nvSpPr>
          <p:cNvPr id="99" name="Управляющая кнопка: настраиваемая 98">
            <a:hlinkClick r:id="rId6" action="ppaction://hlinksldjump" highlightClick="1"/>
          </p:cNvPr>
          <p:cNvSpPr/>
          <p:nvPr/>
        </p:nvSpPr>
        <p:spPr>
          <a:xfrm>
            <a:off x="180975" y="3408361"/>
            <a:ext cx="1728000" cy="432000"/>
          </a:xfrm>
          <a:prstGeom prst="actionButtonBlank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w="69850" h="38100" prst="cross"/>
            </a:sp3d>
          </a:bodyPr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Спортивная</a:t>
            </a:r>
          </a:p>
        </p:txBody>
      </p:sp>
      <p:sp>
        <p:nvSpPr>
          <p:cNvPr id="100" name="Управляющая кнопка: настраиваемая 99">
            <a:hlinkClick r:id="rId7" action="ppaction://hlinksldjump" highlightClick="1"/>
          </p:cNvPr>
          <p:cNvSpPr/>
          <p:nvPr/>
        </p:nvSpPr>
        <p:spPr>
          <a:xfrm>
            <a:off x="180975" y="4083048"/>
            <a:ext cx="1728000" cy="432000"/>
          </a:xfrm>
          <a:prstGeom prst="actionButtonBlank">
            <a:avLst/>
          </a:prstGeom>
          <a:gradFill>
            <a:gsLst>
              <a:gs pos="0">
                <a:srgbClr val="8E00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w="69850" h="38100" prst="cross"/>
            </a:sp3d>
          </a:bodyPr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Дзержинская</a:t>
            </a:r>
          </a:p>
        </p:txBody>
      </p:sp>
      <p:sp>
        <p:nvSpPr>
          <p:cNvPr id="101" name="Управляющая кнопка: настраиваемая 100">
            <a:hlinkClick r:id="rId8" action="ppaction://hlinksldjump" highlightClick="1"/>
          </p:cNvPr>
          <p:cNvSpPr/>
          <p:nvPr/>
        </p:nvSpPr>
        <p:spPr>
          <a:xfrm>
            <a:off x="180975" y="4681535"/>
            <a:ext cx="1728000" cy="432000"/>
          </a:xfrm>
          <a:prstGeom prst="actionButtonBlank">
            <a:avLst/>
          </a:prstGeom>
          <a:gradFill>
            <a:gsLst>
              <a:gs pos="0">
                <a:srgbClr val="8E00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w="69850" h="38100" prst="cross"/>
            </a:sp3d>
          </a:bodyPr>
          <a:lstStyle/>
          <a:p>
            <a:pPr algn="ctr">
              <a:defRPr/>
            </a:pPr>
            <a:r>
              <a:rPr lang="ru-RU" dirty="0" err="1">
                <a:solidFill>
                  <a:schemeClr val="tx1"/>
                </a:solidFill>
              </a:rPr>
              <a:t>Томилинская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2" name="Управляющая кнопка: настраиваемая 101">
            <a:hlinkClick r:id="rId9" action="ppaction://hlinksldjump" highlightClick="1"/>
          </p:cNvPr>
          <p:cNvSpPr/>
          <p:nvPr/>
        </p:nvSpPr>
        <p:spPr>
          <a:xfrm>
            <a:off x="180975" y="5267325"/>
            <a:ext cx="1728000" cy="432000"/>
          </a:xfrm>
          <a:prstGeom prst="actionButtonBlank">
            <a:avLst/>
          </a:prstGeom>
          <a:gradFill>
            <a:gsLst>
              <a:gs pos="0">
                <a:srgbClr val="8E00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w="69850" h="38100" prst="cross"/>
            </a:sp3d>
          </a:bodyPr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Лермонтова</a:t>
            </a:r>
          </a:p>
        </p:txBody>
      </p:sp>
      <p:sp>
        <p:nvSpPr>
          <p:cNvPr id="103" name="Управляющая кнопка: настраиваемая 102">
            <a:hlinkClick r:id="rId10" action="ppaction://hlinksldjump" highlightClick="1"/>
          </p:cNvPr>
          <p:cNvSpPr/>
          <p:nvPr/>
        </p:nvSpPr>
        <p:spPr>
          <a:xfrm>
            <a:off x="180975" y="849313"/>
            <a:ext cx="1728000" cy="432000"/>
          </a:xfrm>
          <a:prstGeom prst="actionButtonBlank">
            <a:avLst/>
          </a:prstGeom>
          <a:gradFill>
            <a:gsLst>
              <a:gs pos="0">
                <a:srgbClr val="8E00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w="69850" h="38100" prst="cross"/>
            </a:sp3d>
          </a:bodyPr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Лесная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1970467" y="734096"/>
            <a:ext cx="48580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 </a:t>
            </a:r>
            <a:r>
              <a:rPr lang="ru-RU" b="1" dirty="0" smtClean="0"/>
              <a:t>салоне штор продавались комплекты готовых штор и тюля. Когда продали 10 комплектов штор и 3 комплекта тюля, то комплектов штор и тюля стало поровну. Сколько комплектов штор было первоначально, если комплектов тюля было в 2 раза меньше?</a:t>
            </a:r>
            <a:r>
              <a:rPr lang="ru-RU" b="1" dirty="0" smtClean="0"/>
              <a:t> </a:t>
            </a:r>
            <a:endParaRPr lang="ru-RU" b="1" dirty="0" smtClean="0"/>
          </a:p>
          <a:p>
            <a:endParaRPr lang="ru-RU" dirty="0"/>
          </a:p>
        </p:txBody>
      </p:sp>
      <p:sp>
        <p:nvSpPr>
          <p:cNvPr id="89" name="AutoShape 8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89615" y="6465633"/>
            <a:ext cx="1284747" cy="333375"/>
          </a:xfrm>
          <a:prstGeom prst="actionButtonBlank">
            <a:avLst/>
          </a:prstGeom>
          <a:solidFill>
            <a:srgbClr val="CCFFCC"/>
          </a:solidFill>
          <a:ln w="9525">
            <a:solidFill>
              <a:srgbClr val="00B05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1600" dirty="0" smtClean="0"/>
              <a:t>14</a:t>
            </a:r>
            <a:endParaRPr lang="ru-RU" sz="1600" dirty="0"/>
          </a:p>
        </p:txBody>
      </p:sp>
      <p:sp>
        <p:nvSpPr>
          <p:cNvPr id="91" name="AutoShape 8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245242" y="6480381"/>
            <a:ext cx="1284747" cy="333375"/>
          </a:xfrm>
          <a:prstGeom prst="actionButtonBlank">
            <a:avLst/>
          </a:prstGeom>
          <a:solidFill>
            <a:srgbClr val="CCFFCC"/>
          </a:solidFill>
          <a:ln w="9525">
            <a:solidFill>
              <a:srgbClr val="00B05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1600" dirty="0" smtClean="0"/>
              <a:t>7</a:t>
            </a:r>
            <a:endParaRPr lang="ru-RU" sz="1600" dirty="0"/>
          </a:p>
        </p:txBody>
      </p:sp>
      <p:sp>
        <p:nvSpPr>
          <p:cNvPr id="92" name="Выноска-облако 91"/>
          <p:cNvSpPr/>
          <p:nvPr/>
        </p:nvSpPr>
        <p:spPr>
          <a:xfrm>
            <a:off x="3904907" y="4185212"/>
            <a:ext cx="3005137" cy="189388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 smtClean="0">
                <a:solidFill>
                  <a:srgbClr val="FF0000"/>
                </a:solidFill>
              </a:rPr>
              <a:t>Верно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93" name="Выноска-облако 92"/>
          <p:cNvSpPr/>
          <p:nvPr/>
        </p:nvSpPr>
        <p:spPr>
          <a:xfrm>
            <a:off x="2155864" y="4252175"/>
            <a:ext cx="3005137" cy="189388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 smtClean="0">
                <a:solidFill>
                  <a:srgbClr val="FF0000"/>
                </a:solidFill>
              </a:rPr>
              <a:t>Ошибка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</p:childTnLst>
        </p:cTn>
      </p:par>
    </p:tnLst>
    <p:bldLst>
      <p:bldP spid="92" grpId="0" animBg="1"/>
      <p:bldP spid="92" grpId="1" animBg="1"/>
      <p:bldP spid="93" grpId="0" animBg="1"/>
      <p:bldP spid="9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Лента лицом вниз 16"/>
          <p:cNvSpPr/>
          <p:nvPr/>
        </p:nvSpPr>
        <p:spPr>
          <a:xfrm>
            <a:off x="0" y="0"/>
            <a:ext cx="6643688" cy="571500"/>
          </a:xfrm>
          <a:prstGeom prst="ribbon">
            <a:avLst>
              <a:gd name="adj1" fmla="val 16667"/>
              <a:gd name="adj2" fmla="val 72984"/>
            </a:avLst>
          </a:prstGeom>
          <a:gradFill>
            <a:gsLst>
              <a:gs pos="0">
                <a:srgbClr val="FBEAC7">
                  <a:alpha val="0"/>
                </a:srgb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2291" name="Picture 2" descr="http://www.ugresh.ru/img/ii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3300" y="0"/>
            <a:ext cx="2440700" cy="2846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57250" y="142875"/>
            <a:ext cx="494823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Выберите улицу нашего города и решите задачу</a:t>
            </a:r>
          </a:p>
        </p:txBody>
      </p:sp>
      <p:grpSp>
        <p:nvGrpSpPr>
          <p:cNvPr id="12301" name="Group 2438"/>
          <p:cNvGrpSpPr>
            <a:grpSpLocks/>
          </p:cNvGrpSpPr>
          <p:nvPr/>
        </p:nvGrpSpPr>
        <p:grpSpPr bwMode="auto">
          <a:xfrm>
            <a:off x="2070328" y="2714625"/>
            <a:ext cx="4357687" cy="3714750"/>
            <a:chOff x="192" y="144"/>
            <a:chExt cx="5376" cy="4032"/>
          </a:xfrm>
        </p:grpSpPr>
        <p:grpSp>
          <p:nvGrpSpPr>
            <p:cNvPr id="12302" name="Group 2434"/>
            <p:cNvGrpSpPr>
              <a:grpSpLocks/>
            </p:cNvGrpSpPr>
            <p:nvPr/>
          </p:nvGrpSpPr>
          <p:grpSpPr bwMode="auto">
            <a:xfrm>
              <a:off x="192" y="144"/>
              <a:ext cx="5376" cy="4032"/>
              <a:chOff x="192" y="144"/>
              <a:chExt cx="5376" cy="4032"/>
            </a:xfrm>
          </p:grpSpPr>
          <p:sp>
            <p:nvSpPr>
              <p:cNvPr id="52" name="Line 721"/>
              <p:cNvSpPr>
                <a:spLocks noChangeShapeType="1"/>
              </p:cNvSpPr>
              <p:nvPr/>
            </p:nvSpPr>
            <p:spPr bwMode="auto">
              <a:xfrm>
                <a:off x="192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3" name="Line 722"/>
              <p:cNvSpPr>
                <a:spLocks noChangeShapeType="1"/>
              </p:cNvSpPr>
              <p:nvPr/>
            </p:nvSpPr>
            <p:spPr bwMode="auto">
              <a:xfrm>
                <a:off x="5568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4" name="Line 727"/>
              <p:cNvSpPr>
                <a:spLocks noChangeShapeType="1"/>
              </p:cNvSpPr>
              <p:nvPr/>
            </p:nvSpPr>
            <p:spPr bwMode="auto">
              <a:xfrm>
                <a:off x="449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5" name="Line 730"/>
              <p:cNvSpPr>
                <a:spLocks noChangeShapeType="1"/>
              </p:cNvSpPr>
              <p:nvPr/>
            </p:nvSpPr>
            <p:spPr bwMode="auto">
              <a:xfrm>
                <a:off x="703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6" name="Line 733"/>
              <p:cNvSpPr>
                <a:spLocks noChangeShapeType="1"/>
              </p:cNvSpPr>
              <p:nvPr/>
            </p:nvSpPr>
            <p:spPr bwMode="auto">
              <a:xfrm>
                <a:off x="960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7" name="Line 736"/>
              <p:cNvSpPr>
                <a:spLocks noChangeShapeType="1"/>
              </p:cNvSpPr>
              <p:nvPr/>
            </p:nvSpPr>
            <p:spPr bwMode="auto">
              <a:xfrm>
                <a:off x="1216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8" name="Line 739"/>
              <p:cNvSpPr>
                <a:spLocks noChangeShapeType="1"/>
              </p:cNvSpPr>
              <p:nvPr/>
            </p:nvSpPr>
            <p:spPr bwMode="auto">
              <a:xfrm>
                <a:off x="1473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9" name="Line 742"/>
              <p:cNvSpPr>
                <a:spLocks noChangeShapeType="1"/>
              </p:cNvSpPr>
              <p:nvPr/>
            </p:nvSpPr>
            <p:spPr bwMode="auto">
              <a:xfrm>
                <a:off x="1727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60" name="Line 745"/>
              <p:cNvSpPr>
                <a:spLocks noChangeShapeType="1"/>
              </p:cNvSpPr>
              <p:nvPr/>
            </p:nvSpPr>
            <p:spPr bwMode="auto">
              <a:xfrm>
                <a:off x="1984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61" name="Line 748"/>
              <p:cNvSpPr>
                <a:spLocks noChangeShapeType="1"/>
              </p:cNvSpPr>
              <p:nvPr/>
            </p:nvSpPr>
            <p:spPr bwMode="auto">
              <a:xfrm>
                <a:off x="2241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62" name="Line 751"/>
              <p:cNvSpPr>
                <a:spLocks noChangeShapeType="1"/>
              </p:cNvSpPr>
              <p:nvPr/>
            </p:nvSpPr>
            <p:spPr bwMode="auto">
              <a:xfrm>
                <a:off x="2495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63" name="Line 754"/>
              <p:cNvSpPr>
                <a:spLocks noChangeShapeType="1"/>
              </p:cNvSpPr>
              <p:nvPr/>
            </p:nvSpPr>
            <p:spPr bwMode="auto">
              <a:xfrm>
                <a:off x="2752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64" name="Line 757"/>
              <p:cNvSpPr>
                <a:spLocks noChangeShapeType="1"/>
              </p:cNvSpPr>
              <p:nvPr/>
            </p:nvSpPr>
            <p:spPr bwMode="auto">
              <a:xfrm>
                <a:off x="3008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65" name="Line 760"/>
              <p:cNvSpPr>
                <a:spLocks noChangeShapeType="1"/>
              </p:cNvSpPr>
              <p:nvPr/>
            </p:nvSpPr>
            <p:spPr bwMode="auto">
              <a:xfrm>
                <a:off x="3265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66" name="Line 763"/>
              <p:cNvSpPr>
                <a:spLocks noChangeShapeType="1"/>
              </p:cNvSpPr>
              <p:nvPr/>
            </p:nvSpPr>
            <p:spPr bwMode="auto">
              <a:xfrm>
                <a:off x="3519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67" name="Line 766"/>
              <p:cNvSpPr>
                <a:spLocks noChangeShapeType="1"/>
              </p:cNvSpPr>
              <p:nvPr/>
            </p:nvSpPr>
            <p:spPr bwMode="auto">
              <a:xfrm>
                <a:off x="3776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68" name="Line 769"/>
              <p:cNvSpPr>
                <a:spLocks noChangeShapeType="1"/>
              </p:cNvSpPr>
              <p:nvPr/>
            </p:nvSpPr>
            <p:spPr bwMode="auto">
              <a:xfrm>
                <a:off x="4033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69" name="Line 772"/>
              <p:cNvSpPr>
                <a:spLocks noChangeShapeType="1"/>
              </p:cNvSpPr>
              <p:nvPr/>
            </p:nvSpPr>
            <p:spPr bwMode="auto">
              <a:xfrm>
                <a:off x="4287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70" name="Line 775"/>
              <p:cNvSpPr>
                <a:spLocks noChangeShapeType="1"/>
              </p:cNvSpPr>
              <p:nvPr/>
            </p:nvSpPr>
            <p:spPr bwMode="auto">
              <a:xfrm>
                <a:off x="4544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71" name="Line 778"/>
              <p:cNvSpPr>
                <a:spLocks noChangeShapeType="1"/>
              </p:cNvSpPr>
              <p:nvPr/>
            </p:nvSpPr>
            <p:spPr bwMode="auto">
              <a:xfrm>
                <a:off x="4800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72" name="Line 781"/>
              <p:cNvSpPr>
                <a:spLocks noChangeShapeType="1"/>
              </p:cNvSpPr>
              <p:nvPr/>
            </p:nvSpPr>
            <p:spPr bwMode="auto">
              <a:xfrm>
                <a:off x="5057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73" name="Line 784"/>
              <p:cNvSpPr>
                <a:spLocks noChangeShapeType="1"/>
              </p:cNvSpPr>
              <p:nvPr/>
            </p:nvSpPr>
            <p:spPr bwMode="auto">
              <a:xfrm>
                <a:off x="5311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</p:grpSp>
        <p:grpSp>
          <p:nvGrpSpPr>
            <p:cNvPr id="12303" name="Group 2433"/>
            <p:cNvGrpSpPr>
              <a:grpSpLocks/>
            </p:cNvGrpSpPr>
            <p:nvPr/>
          </p:nvGrpSpPr>
          <p:grpSpPr bwMode="auto">
            <a:xfrm>
              <a:off x="192" y="144"/>
              <a:ext cx="5376" cy="4032"/>
              <a:chOff x="192" y="144"/>
              <a:chExt cx="5376" cy="4032"/>
            </a:xfrm>
          </p:grpSpPr>
          <p:sp>
            <p:nvSpPr>
              <p:cNvPr id="34" name="Line 719"/>
              <p:cNvSpPr>
                <a:spLocks noChangeShapeType="1"/>
              </p:cNvSpPr>
              <p:nvPr/>
            </p:nvSpPr>
            <p:spPr bwMode="auto">
              <a:xfrm>
                <a:off x="192" y="144"/>
                <a:ext cx="537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35" name="Line 720"/>
              <p:cNvSpPr>
                <a:spLocks noChangeShapeType="1"/>
              </p:cNvSpPr>
              <p:nvPr/>
            </p:nvSpPr>
            <p:spPr bwMode="auto">
              <a:xfrm>
                <a:off x="192" y="4176"/>
                <a:ext cx="537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36" name="Line 725"/>
              <p:cNvSpPr>
                <a:spLocks noChangeShapeType="1"/>
              </p:cNvSpPr>
              <p:nvPr/>
            </p:nvSpPr>
            <p:spPr bwMode="auto">
              <a:xfrm>
                <a:off x="192" y="382"/>
                <a:ext cx="537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37" name="Line 788"/>
              <p:cNvSpPr>
                <a:spLocks noChangeShapeType="1"/>
              </p:cNvSpPr>
              <p:nvPr/>
            </p:nvSpPr>
            <p:spPr bwMode="auto">
              <a:xfrm>
                <a:off x="192" y="618"/>
                <a:ext cx="537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38" name="Line 891"/>
              <p:cNvSpPr>
                <a:spLocks noChangeShapeType="1"/>
              </p:cNvSpPr>
              <p:nvPr/>
            </p:nvSpPr>
            <p:spPr bwMode="auto">
              <a:xfrm>
                <a:off x="192" y="856"/>
                <a:ext cx="537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39" name="Line 994"/>
              <p:cNvSpPr>
                <a:spLocks noChangeShapeType="1"/>
              </p:cNvSpPr>
              <p:nvPr/>
            </p:nvSpPr>
            <p:spPr bwMode="auto">
              <a:xfrm>
                <a:off x="192" y="1093"/>
                <a:ext cx="537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40" name="Line 1097"/>
              <p:cNvSpPr>
                <a:spLocks noChangeShapeType="1"/>
              </p:cNvSpPr>
              <p:nvPr/>
            </p:nvSpPr>
            <p:spPr bwMode="auto">
              <a:xfrm>
                <a:off x="192" y="1329"/>
                <a:ext cx="537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41" name="Line 1200"/>
              <p:cNvSpPr>
                <a:spLocks noChangeShapeType="1"/>
              </p:cNvSpPr>
              <p:nvPr/>
            </p:nvSpPr>
            <p:spPr bwMode="auto">
              <a:xfrm>
                <a:off x="192" y="1567"/>
                <a:ext cx="537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42" name="Line 1303"/>
              <p:cNvSpPr>
                <a:spLocks noChangeShapeType="1"/>
              </p:cNvSpPr>
              <p:nvPr/>
            </p:nvSpPr>
            <p:spPr bwMode="auto">
              <a:xfrm>
                <a:off x="192" y="1803"/>
                <a:ext cx="537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43" name="Line 1406"/>
              <p:cNvSpPr>
                <a:spLocks noChangeShapeType="1"/>
              </p:cNvSpPr>
              <p:nvPr/>
            </p:nvSpPr>
            <p:spPr bwMode="auto">
              <a:xfrm>
                <a:off x="192" y="2041"/>
                <a:ext cx="537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44" name="Line 1509"/>
              <p:cNvSpPr>
                <a:spLocks noChangeShapeType="1"/>
              </p:cNvSpPr>
              <p:nvPr/>
            </p:nvSpPr>
            <p:spPr bwMode="auto">
              <a:xfrm>
                <a:off x="192" y="2279"/>
                <a:ext cx="537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45" name="Line 1612"/>
              <p:cNvSpPr>
                <a:spLocks noChangeShapeType="1"/>
              </p:cNvSpPr>
              <p:nvPr/>
            </p:nvSpPr>
            <p:spPr bwMode="auto">
              <a:xfrm>
                <a:off x="192" y="2517"/>
                <a:ext cx="537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46" name="Line 1715"/>
              <p:cNvSpPr>
                <a:spLocks noChangeShapeType="1"/>
              </p:cNvSpPr>
              <p:nvPr/>
            </p:nvSpPr>
            <p:spPr bwMode="auto">
              <a:xfrm>
                <a:off x="192" y="2753"/>
                <a:ext cx="537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47" name="Line 1818"/>
              <p:cNvSpPr>
                <a:spLocks noChangeShapeType="1"/>
              </p:cNvSpPr>
              <p:nvPr/>
            </p:nvSpPr>
            <p:spPr bwMode="auto">
              <a:xfrm>
                <a:off x="192" y="2991"/>
                <a:ext cx="537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48" name="Line 1921"/>
              <p:cNvSpPr>
                <a:spLocks noChangeShapeType="1"/>
              </p:cNvSpPr>
              <p:nvPr/>
            </p:nvSpPr>
            <p:spPr bwMode="auto">
              <a:xfrm>
                <a:off x="192" y="3227"/>
                <a:ext cx="537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49" name="Line 2024"/>
              <p:cNvSpPr>
                <a:spLocks noChangeShapeType="1"/>
              </p:cNvSpPr>
              <p:nvPr/>
            </p:nvSpPr>
            <p:spPr bwMode="auto">
              <a:xfrm>
                <a:off x="192" y="3464"/>
                <a:ext cx="537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0" name="Line 2127"/>
              <p:cNvSpPr>
                <a:spLocks noChangeShapeType="1"/>
              </p:cNvSpPr>
              <p:nvPr/>
            </p:nvSpPr>
            <p:spPr bwMode="auto">
              <a:xfrm>
                <a:off x="192" y="3702"/>
                <a:ext cx="537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1" name="Line 2230"/>
              <p:cNvSpPr>
                <a:spLocks noChangeShapeType="1"/>
              </p:cNvSpPr>
              <p:nvPr/>
            </p:nvSpPr>
            <p:spPr bwMode="auto">
              <a:xfrm>
                <a:off x="192" y="3938"/>
                <a:ext cx="537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</p:grpSp>
      </p:grpSp>
      <p:sp>
        <p:nvSpPr>
          <p:cNvPr id="82" name="Управляющая кнопка: настраиваемая 81">
            <a:hlinkClick r:id="rId3" action="ppaction://hlinksldjump" highlightClick="1"/>
          </p:cNvPr>
          <p:cNvSpPr/>
          <p:nvPr/>
        </p:nvSpPr>
        <p:spPr>
          <a:xfrm>
            <a:off x="180975" y="1447800"/>
            <a:ext cx="1728000" cy="432000"/>
          </a:xfrm>
          <a:prstGeom prst="actionButtonBlank">
            <a:avLst/>
          </a:prstGeom>
          <a:gradFill>
            <a:gsLst>
              <a:gs pos="0">
                <a:srgbClr val="8E00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w="69850" h="38100" prst="cross"/>
            </a:sp3d>
          </a:bodyPr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Зеленая</a:t>
            </a:r>
          </a:p>
        </p:txBody>
      </p:sp>
      <p:sp>
        <p:nvSpPr>
          <p:cNvPr id="83" name="Управляющая кнопка: настраиваемая 82">
            <a:hlinkClick r:id="rId4" action="ppaction://hlinksldjump" highlightClick="1"/>
          </p:cNvPr>
          <p:cNvSpPr/>
          <p:nvPr/>
        </p:nvSpPr>
        <p:spPr>
          <a:xfrm>
            <a:off x="180975" y="2097087"/>
            <a:ext cx="1728000" cy="432000"/>
          </a:xfrm>
          <a:prstGeom prst="actionButtonBlank">
            <a:avLst/>
          </a:prstGeom>
          <a:gradFill>
            <a:gsLst>
              <a:gs pos="0">
                <a:srgbClr val="8E00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w="69850" h="38100" prst="cross"/>
            </a:sp3d>
          </a:bodyPr>
          <a:lstStyle/>
          <a:p>
            <a:pPr algn="ctr">
              <a:defRPr/>
            </a:pPr>
            <a:r>
              <a:rPr lang="ru-RU" dirty="0" err="1">
                <a:solidFill>
                  <a:schemeClr val="tx1"/>
                </a:solidFill>
              </a:rPr>
              <a:t>Шама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4" name="Управляющая кнопка: настраиваемая 83">
            <a:hlinkClick r:id="rId5" action="ppaction://hlinksldjump" highlightClick="1"/>
          </p:cNvPr>
          <p:cNvSpPr/>
          <p:nvPr/>
        </p:nvSpPr>
        <p:spPr>
          <a:xfrm>
            <a:off x="180975" y="2733674"/>
            <a:ext cx="1728000" cy="432000"/>
          </a:xfrm>
          <a:prstGeom prst="actionButtonBlank">
            <a:avLst/>
          </a:prstGeom>
          <a:gradFill>
            <a:gsLst>
              <a:gs pos="0">
                <a:srgbClr val="8E00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w="69850" h="38100" prst="cross"/>
            </a:sp3d>
          </a:bodyPr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Энергетиков</a:t>
            </a:r>
          </a:p>
        </p:txBody>
      </p:sp>
      <p:sp>
        <p:nvSpPr>
          <p:cNvPr id="85" name="Управляющая кнопка: настраиваемая 84">
            <a:hlinkClick r:id="rId6" action="ppaction://hlinksldjump" highlightClick="1"/>
          </p:cNvPr>
          <p:cNvSpPr/>
          <p:nvPr/>
        </p:nvSpPr>
        <p:spPr>
          <a:xfrm>
            <a:off x="180975" y="3408361"/>
            <a:ext cx="1728000" cy="432000"/>
          </a:xfrm>
          <a:prstGeom prst="actionButtonBlank">
            <a:avLst/>
          </a:prstGeom>
          <a:gradFill>
            <a:gsLst>
              <a:gs pos="0">
                <a:srgbClr val="8E00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w="69850" h="38100" prst="cross"/>
            </a:sp3d>
          </a:bodyPr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Спортивная</a:t>
            </a:r>
          </a:p>
        </p:txBody>
      </p:sp>
      <p:sp>
        <p:nvSpPr>
          <p:cNvPr id="86" name="Управляющая кнопка: настраиваемая 85">
            <a:hlinkClick r:id="rId7" action="ppaction://hlinksldjump" highlightClick="1"/>
          </p:cNvPr>
          <p:cNvSpPr/>
          <p:nvPr/>
        </p:nvSpPr>
        <p:spPr>
          <a:xfrm>
            <a:off x="180975" y="4083048"/>
            <a:ext cx="1728000" cy="432000"/>
          </a:xfrm>
          <a:prstGeom prst="actionButtonBlank">
            <a:avLst/>
          </a:prstGeom>
          <a:gradFill>
            <a:gsLst>
              <a:gs pos="0">
                <a:srgbClr val="8E00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w="69850" h="38100" prst="cross"/>
            </a:sp3d>
          </a:bodyPr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Дзержинская</a:t>
            </a:r>
          </a:p>
        </p:txBody>
      </p:sp>
      <p:sp>
        <p:nvSpPr>
          <p:cNvPr id="87" name="Управляющая кнопка: настраиваемая 86">
            <a:hlinkClick r:id="rId8" action="ppaction://hlinksldjump" highlightClick="1"/>
          </p:cNvPr>
          <p:cNvSpPr/>
          <p:nvPr/>
        </p:nvSpPr>
        <p:spPr>
          <a:xfrm>
            <a:off x="180975" y="4681535"/>
            <a:ext cx="1728000" cy="432000"/>
          </a:xfrm>
          <a:prstGeom prst="actionButtonBlank">
            <a:avLst/>
          </a:prstGeom>
          <a:gradFill>
            <a:gsLst>
              <a:gs pos="0">
                <a:srgbClr val="8E00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w="69850" h="38100" prst="cross"/>
            </a:sp3d>
          </a:bodyPr>
          <a:lstStyle/>
          <a:p>
            <a:pPr algn="ctr">
              <a:defRPr/>
            </a:pPr>
            <a:r>
              <a:rPr lang="ru-RU" dirty="0" err="1">
                <a:solidFill>
                  <a:schemeClr val="tx1"/>
                </a:solidFill>
              </a:rPr>
              <a:t>Томилинская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8" name="Управляющая кнопка: настраиваемая 87">
            <a:hlinkClick r:id="rId9" action="ppaction://hlinksldjump" highlightClick="1"/>
          </p:cNvPr>
          <p:cNvSpPr/>
          <p:nvPr/>
        </p:nvSpPr>
        <p:spPr>
          <a:xfrm>
            <a:off x="180975" y="5267325"/>
            <a:ext cx="1728000" cy="432000"/>
          </a:xfrm>
          <a:prstGeom prst="actionButtonBlank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w="69850" h="38100" prst="cross"/>
            </a:sp3d>
          </a:bodyPr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Лермонтова</a:t>
            </a:r>
          </a:p>
        </p:txBody>
      </p:sp>
      <p:sp>
        <p:nvSpPr>
          <p:cNvPr id="89" name="Управляющая кнопка: настраиваемая 88">
            <a:hlinkClick r:id="rId10" action="ppaction://hlinksldjump" highlightClick="1"/>
          </p:cNvPr>
          <p:cNvSpPr/>
          <p:nvPr/>
        </p:nvSpPr>
        <p:spPr>
          <a:xfrm>
            <a:off x="180975" y="849313"/>
            <a:ext cx="1728000" cy="432000"/>
          </a:xfrm>
          <a:prstGeom prst="actionButtonBlank">
            <a:avLst/>
          </a:prstGeom>
          <a:gradFill>
            <a:gsLst>
              <a:gs pos="0">
                <a:srgbClr val="8E00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w="69850" h="38100" prst="cross"/>
            </a:sp3d>
          </a:bodyPr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Лесная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1912512" y="610296"/>
            <a:ext cx="49602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магазине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«Флора» имеется рассада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трех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сортов помидор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всего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580 кустов.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Если бы продали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44 куста первого сорта, 18 кустов второго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29 кустов третьего,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количество кустов рассады всех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видов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стало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бы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одинаковым.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Сколько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кустов  рассады помидор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каждого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вида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имеется в магазине?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AutoShape 8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12624" y="6465633"/>
            <a:ext cx="1284747" cy="333375"/>
          </a:xfrm>
          <a:prstGeom prst="actionButtonBlank">
            <a:avLst/>
          </a:prstGeom>
          <a:solidFill>
            <a:srgbClr val="CCFFCC"/>
          </a:solidFill>
          <a:ln w="9525">
            <a:solidFill>
              <a:srgbClr val="00B05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1600" dirty="0" smtClean="0"/>
              <a:t>207, 181, 192 </a:t>
            </a:r>
            <a:endParaRPr lang="ru-RU" sz="1600" dirty="0"/>
          </a:p>
        </p:txBody>
      </p:sp>
      <p:sp>
        <p:nvSpPr>
          <p:cNvPr id="76" name="AutoShape 8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392725" y="6465633"/>
            <a:ext cx="1284747" cy="333375"/>
          </a:xfrm>
          <a:prstGeom prst="actionButtonBlank">
            <a:avLst/>
          </a:prstGeom>
          <a:solidFill>
            <a:srgbClr val="CCFFCC"/>
          </a:solidFill>
          <a:ln w="9525">
            <a:solidFill>
              <a:srgbClr val="00B05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1600" dirty="0" smtClean="0"/>
              <a:t>207, 163, 181</a:t>
            </a:r>
            <a:endParaRPr lang="ru-RU" sz="1600" dirty="0"/>
          </a:p>
        </p:txBody>
      </p:sp>
      <p:sp>
        <p:nvSpPr>
          <p:cNvPr id="77" name="Выноска-облако 76"/>
          <p:cNvSpPr/>
          <p:nvPr/>
        </p:nvSpPr>
        <p:spPr>
          <a:xfrm>
            <a:off x="3727916" y="4185212"/>
            <a:ext cx="3005137" cy="189388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 smtClean="0">
                <a:solidFill>
                  <a:srgbClr val="FF0000"/>
                </a:solidFill>
              </a:rPr>
              <a:t>Верно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78" name="Выноска-облако 77"/>
          <p:cNvSpPr/>
          <p:nvPr/>
        </p:nvSpPr>
        <p:spPr>
          <a:xfrm>
            <a:off x="2303347" y="4193183"/>
            <a:ext cx="3005137" cy="189388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 smtClean="0">
                <a:solidFill>
                  <a:srgbClr val="FF0000"/>
                </a:solidFill>
              </a:rPr>
              <a:t>Ошибка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79" name="AutoShape 8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642285" y="6450885"/>
            <a:ext cx="1284747" cy="333375"/>
          </a:xfrm>
          <a:prstGeom prst="actionButtonBlank">
            <a:avLst/>
          </a:prstGeom>
          <a:solidFill>
            <a:srgbClr val="CCFFCC"/>
          </a:solidFill>
          <a:ln w="9525">
            <a:solidFill>
              <a:srgbClr val="00B05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1600" dirty="0" smtClean="0"/>
              <a:t>163, 119, 145</a:t>
            </a:r>
            <a:endParaRPr lang="ru-RU" sz="1600" dirty="0"/>
          </a:p>
        </p:txBody>
      </p:sp>
      <p:sp>
        <p:nvSpPr>
          <p:cNvPr id="80" name="Выноска-облако 79"/>
          <p:cNvSpPr/>
          <p:nvPr/>
        </p:nvSpPr>
        <p:spPr>
          <a:xfrm>
            <a:off x="5552907" y="4178435"/>
            <a:ext cx="3005137" cy="189388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 smtClean="0">
                <a:solidFill>
                  <a:srgbClr val="FF0000"/>
                </a:solidFill>
              </a:rPr>
              <a:t>Ошибка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78" grpId="0" animBg="1"/>
      <p:bldP spid="78" grpId="1" animBg="1"/>
      <p:bldP spid="80" grpId="0" animBg="1"/>
      <p:bldP spid="8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49" name="Group 2438"/>
          <p:cNvGrpSpPr>
            <a:grpSpLocks/>
          </p:cNvGrpSpPr>
          <p:nvPr/>
        </p:nvGrpSpPr>
        <p:grpSpPr bwMode="auto">
          <a:xfrm>
            <a:off x="2028146" y="2598964"/>
            <a:ext cx="4723348" cy="3714750"/>
            <a:chOff x="192" y="144"/>
            <a:chExt cx="5413" cy="4032"/>
          </a:xfrm>
        </p:grpSpPr>
        <p:grpSp>
          <p:nvGrpSpPr>
            <p:cNvPr id="14357" name="Group 2434"/>
            <p:cNvGrpSpPr>
              <a:grpSpLocks/>
            </p:cNvGrpSpPr>
            <p:nvPr/>
          </p:nvGrpSpPr>
          <p:grpSpPr bwMode="auto">
            <a:xfrm>
              <a:off x="192" y="144"/>
              <a:ext cx="5376" cy="4032"/>
              <a:chOff x="192" y="144"/>
              <a:chExt cx="5376" cy="4032"/>
            </a:xfrm>
          </p:grpSpPr>
          <p:sp>
            <p:nvSpPr>
              <p:cNvPr id="60" name="Line 721"/>
              <p:cNvSpPr>
                <a:spLocks noChangeShapeType="1"/>
              </p:cNvSpPr>
              <p:nvPr/>
            </p:nvSpPr>
            <p:spPr bwMode="auto">
              <a:xfrm>
                <a:off x="192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61" name="Line 722"/>
              <p:cNvSpPr>
                <a:spLocks noChangeShapeType="1"/>
              </p:cNvSpPr>
              <p:nvPr/>
            </p:nvSpPr>
            <p:spPr bwMode="auto">
              <a:xfrm>
                <a:off x="5568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62" name="Line 727"/>
              <p:cNvSpPr>
                <a:spLocks noChangeShapeType="1"/>
              </p:cNvSpPr>
              <p:nvPr/>
            </p:nvSpPr>
            <p:spPr bwMode="auto">
              <a:xfrm>
                <a:off x="432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63" name="Line 730"/>
              <p:cNvSpPr>
                <a:spLocks noChangeShapeType="1"/>
              </p:cNvSpPr>
              <p:nvPr/>
            </p:nvSpPr>
            <p:spPr bwMode="auto">
              <a:xfrm>
                <a:off x="703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64" name="Line 733"/>
              <p:cNvSpPr>
                <a:spLocks noChangeShapeType="1"/>
              </p:cNvSpPr>
              <p:nvPr/>
            </p:nvSpPr>
            <p:spPr bwMode="auto">
              <a:xfrm>
                <a:off x="960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65" name="Line 736"/>
              <p:cNvSpPr>
                <a:spLocks noChangeShapeType="1"/>
              </p:cNvSpPr>
              <p:nvPr/>
            </p:nvSpPr>
            <p:spPr bwMode="auto">
              <a:xfrm>
                <a:off x="1216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66" name="Line 739"/>
              <p:cNvSpPr>
                <a:spLocks noChangeShapeType="1"/>
              </p:cNvSpPr>
              <p:nvPr/>
            </p:nvSpPr>
            <p:spPr bwMode="auto">
              <a:xfrm>
                <a:off x="1473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67" name="Line 742"/>
              <p:cNvSpPr>
                <a:spLocks noChangeShapeType="1"/>
              </p:cNvSpPr>
              <p:nvPr/>
            </p:nvSpPr>
            <p:spPr bwMode="auto">
              <a:xfrm>
                <a:off x="1727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68" name="Line 745"/>
              <p:cNvSpPr>
                <a:spLocks noChangeShapeType="1"/>
              </p:cNvSpPr>
              <p:nvPr/>
            </p:nvSpPr>
            <p:spPr bwMode="auto">
              <a:xfrm>
                <a:off x="1984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69" name="Line 748"/>
              <p:cNvSpPr>
                <a:spLocks noChangeShapeType="1"/>
              </p:cNvSpPr>
              <p:nvPr/>
            </p:nvSpPr>
            <p:spPr bwMode="auto">
              <a:xfrm>
                <a:off x="2241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70" name="Line 751"/>
              <p:cNvSpPr>
                <a:spLocks noChangeShapeType="1"/>
              </p:cNvSpPr>
              <p:nvPr/>
            </p:nvSpPr>
            <p:spPr bwMode="auto">
              <a:xfrm>
                <a:off x="2495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71" name="Line 754"/>
              <p:cNvSpPr>
                <a:spLocks noChangeShapeType="1"/>
              </p:cNvSpPr>
              <p:nvPr/>
            </p:nvSpPr>
            <p:spPr bwMode="auto">
              <a:xfrm>
                <a:off x="2752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72" name="Line 757"/>
              <p:cNvSpPr>
                <a:spLocks noChangeShapeType="1"/>
              </p:cNvSpPr>
              <p:nvPr/>
            </p:nvSpPr>
            <p:spPr bwMode="auto">
              <a:xfrm>
                <a:off x="3008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73" name="Line 760"/>
              <p:cNvSpPr>
                <a:spLocks noChangeShapeType="1"/>
              </p:cNvSpPr>
              <p:nvPr/>
            </p:nvSpPr>
            <p:spPr bwMode="auto">
              <a:xfrm>
                <a:off x="3265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74" name="Line 763"/>
              <p:cNvSpPr>
                <a:spLocks noChangeShapeType="1"/>
              </p:cNvSpPr>
              <p:nvPr/>
            </p:nvSpPr>
            <p:spPr bwMode="auto">
              <a:xfrm>
                <a:off x="3519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75" name="Line 766"/>
              <p:cNvSpPr>
                <a:spLocks noChangeShapeType="1"/>
              </p:cNvSpPr>
              <p:nvPr/>
            </p:nvSpPr>
            <p:spPr bwMode="auto">
              <a:xfrm>
                <a:off x="3776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76" name="Line 769"/>
              <p:cNvSpPr>
                <a:spLocks noChangeShapeType="1"/>
              </p:cNvSpPr>
              <p:nvPr/>
            </p:nvSpPr>
            <p:spPr bwMode="auto">
              <a:xfrm>
                <a:off x="4033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77" name="Line 772"/>
              <p:cNvSpPr>
                <a:spLocks noChangeShapeType="1"/>
              </p:cNvSpPr>
              <p:nvPr/>
            </p:nvSpPr>
            <p:spPr bwMode="auto">
              <a:xfrm>
                <a:off x="4287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78" name="Line 775"/>
              <p:cNvSpPr>
                <a:spLocks noChangeShapeType="1"/>
              </p:cNvSpPr>
              <p:nvPr/>
            </p:nvSpPr>
            <p:spPr bwMode="auto">
              <a:xfrm>
                <a:off x="4544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79" name="Line 778"/>
              <p:cNvSpPr>
                <a:spLocks noChangeShapeType="1"/>
              </p:cNvSpPr>
              <p:nvPr/>
            </p:nvSpPr>
            <p:spPr bwMode="auto">
              <a:xfrm>
                <a:off x="4800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80" name="Line 781"/>
              <p:cNvSpPr>
                <a:spLocks noChangeShapeType="1"/>
              </p:cNvSpPr>
              <p:nvPr/>
            </p:nvSpPr>
            <p:spPr bwMode="auto">
              <a:xfrm>
                <a:off x="5057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81" name="Line 784"/>
              <p:cNvSpPr>
                <a:spLocks noChangeShapeType="1"/>
              </p:cNvSpPr>
              <p:nvPr/>
            </p:nvSpPr>
            <p:spPr bwMode="auto">
              <a:xfrm>
                <a:off x="5311" y="144"/>
                <a:ext cx="0" cy="40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</p:grpSp>
        <p:grpSp>
          <p:nvGrpSpPr>
            <p:cNvPr id="14358" name="Group 2433"/>
            <p:cNvGrpSpPr>
              <a:grpSpLocks/>
            </p:cNvGrpSpPr>
            <p:nvPr/>
          </p:nvGrpSpPr>
          <p:grpSpPr bwMode="auto">
            <a:xfrm>
              <a:off x="192" y="144"/>
              <a:ext cx="5413" cy="4032"/>
              <a:chOff x="192" y="144"/>
              <a:chExt cx="5413" cy="4032"/>
            </a:xfrm>
          </p:grpSpPr>
          <p:sp>
            <p:nvSpPr>
              <p:cNvPr id="42" name="Line 719"/>
              <p:cNvSpPr>
                <a:spLocks noChangeShapeType="1"/>
              </p:cNvSpPr>
              <p:nvPr/>
            </p:nvSpPr>
            <p:spPr bwMode="auto">
              <a:xfrm>
                <a:off x="192" y="144"/>
                <a:ext cx="537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43" name="Line 720"/>
              <p:cNvSpPr>
                <a:spLocks noChangeShapeType="1"/>
              </p:cNvSpPr>
              <p:nvPr/>
            </p:nvSpPr>
            <p:spPr bwMode="auto">
              <a:xfrm>
                <a:off x="192" y="4176"/>
                <a:ext cx="537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44" name="Line 725"/>
              <p:cNvSpPr>
                <a:spLocks noChangeShapeType="1"/>
              </p:cNvSpPr>
              <p:nvPr/>
            </p:nvSpPr>
            <p:spPr bwMode="auto">
              <a:xfrm>
                <a:off x="192" y="382"/>
                <a:ext cx="537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45" name="Line 788"/>
              <p:cNvSpPr>
                <a:spLocks noChangeShapeType="1"/>
              </p:cNvSpPr>
              <p:nvPr/>
            </p:nvSpPr>
            <p:spPr bwMode="auto">
              <a:xfrm>
                <a:off x="192" y="618"/>
                <a:ext cx="537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46" name="Line 891"/>
              <p:cNvSpPr>
                <a:spLocks noChangeShapeType="1"/>
              </p:cNvSpPr>
              <p:nvPr/>
            </p:nvSpPr>
            <p:spPr bwMode="auto">
              <a:xfrm>
                <a:off x="192" y="856"/>
                <a:ext cx="537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47" name="Line 994"/>
              <p:cNvSpPr>
                <a:spLocks noChangeShapeType="1"/>
              </p:cNvSpPr>
              <p:nvPr/>
            </p:nvSpPr>
            <p:spPr bwMode="auto">
              <a:xfrm>
                <a:off x="192" y="1093"/>
                <a:ext cx="537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48" name="Line 1097"/>
              <p:cNvSpPr>
                <a:spLocks noChangeShapeType="1"/>
              </p:cNvSpPr>
              <p:nvPr/>
            </p:nvSpPr>
            <p:spPr bwMode="auto">
              <a:xfrm>
                <a:off x="192" y="1329"/>
                <a:ext cx="537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49" name="Line 1200"/>
              <p:cNvSpPr>
                <a:spLocks noChangeShapeType="1"/>
              </p:cNvSpPr>
              <p:nvPr/>
            </p:nvSpPr>
            <p:spPr bwMode="auto">
              <a:xfrm>
                <a:off x="192" y="1567"/>
                <a:ext cx="537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0" name="Line 1303"/>
              <p:cNvSpPr>
                <a:spLocks noChangeShapeType="1"/>
              </p:cNvSpPr>
              <p:nvPr/>
            </p:nvSpPr>
            <p:spPr bwMode="auto">
              <a:xfrm>
                <a:off x="192" y="1803"/>
                <a:ext cx="537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1" name="Line 1406"/>
              <p:cNvSpPr>
                <a:spLocks noChangeShapeType="1"/>
              </p:cNvSpPr>
              <p:nvPr/>
            </p:nvSpPr>
            <p:spPr bwMode="auto">
              <a:xfrm>
                <a:off x="192" y="2041"/>
                <a:ext cx="537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2" name="Line 1509"/>
              <p:cNvSpPr>
                <a:spLocks noChangeShapeType="1"/>
              </p:cNvSpPr>
              <p:nvPr/>
            </p:nvSpPr>
            <p:spPr bwMode="auto">
              <a:xfrm>
                <a:off x="229" y="2272"/>
                <a:ext cx="537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3" name="Line 1612"/>
              <p:cNvSpPr>
                <a:spLocks noChangeShapeType="1"/>
              </p:cNvSpPr>
              <p:nvPr/>
            </p:nvSpPr>
            <p:spPr bwMode="auto">
              <a:xfrm>
                <a:off x="192" y="2517"/>
                <a:ext cx="537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4" name="Line 1715"/>
              <p:cNvSpPr>
                <a:spLocks noChangeShapeType="1"/>
              </p:cNvSpPr>
              <p:nvPr/>
            </p:nvSpPr>
            <p:spPr bwMode="auto">
              <a:xfrm>
                <a:off x="192" y="2753"/>
                <a:ext cx="537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5" name="Line 1818"/>
              <p:cNvSpPr>
                <a:spLocks noChangeShapeType="1"/>
              </p:cNvSpPr>
              <p:nvPr/>
            </p:nvSpPr>
            <p:spPr bwMode="auto">
              <a:xfrm>
                <a:off x="192" y="2991"/>
                <a:ext cx="537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6" name="Line 1921"/>
              <p:cNvSpPr>
                <a:spLocks noChangeShapeType="1"/>
              </p:cNvSpPr>
              <p:nvPr/>
            </p:nvSpPr>
            <p:spPr bwMode="auto">
              <a:xfrm>
                <a:off x="192" y="3227"/>
                <a:ext cx="537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7" name="Line 2024"/>
              <p:cNvSpPr>
                <a:spLocks noChangeShapeType="1"/>
              </p:cNvSpPr>
              <p:nvPr/>
            </p:nvSpPr>
            <p:spPr bwMode="auto">
              <a:xfrm>
                <a:off x="192" y="3464"/>
                <a:ext cx="537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8" name="Line 2127"/>
              <p:cNvSpPr>
                <a:spLocks noChangeShapeType="1"/>
              </p:cNvSpPr>
              <p:nvPr/>
            </p:nvSpPr>
            <p:spPr bwMode="auto">
              <a:xfrm>
                <a:off x="192" y="3702"/>
                <a:ext cx="537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9" name="Line 2230"/>
              <p:cNvSpPr>
                <a:spLocks noChangeShapeType="1"/>
              </p:cNvSpPr>
              <p:nvPr/>
            </p:nvSpPr>
            <p:spPr bwMode="auto">
              <a:xfrm>
                <a:off x="192" y="3938"/>
                <a:ext cx="537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</p:grpSp>
      </p:grpSp>
      <p:sp>
        <p:nvSpPr>
          <p:cNvPr id="17" name="Лента лицом вниз 16"/>
          <p:cNvSpPr/>
          <p:nvPr/>
        </p:nvSpPr>
        <p:spPr>
          <a:xfrm>
            <a:off x="0" y="0"/>
            <a:ext cx="6643688" cy="571500"/>
          </a:xfrm>
          <a:prstGeom prst="ribbon">
            <a:avLst>
              <a:gd name="adj1" fmla="val 16667"/>
              <a:gd name="adj2" fmla="val 72984"/>
            </a:avLst>
          </a:prstGeom>
          <a:gradFill>
            <a:gsLst>
              <a:gs pos="0">
                <a:srgbClr val="FBEAC7">
                  <a:alpha val="0"/>
                </a:srgb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4339" name="Picture 2" descr="http://www.ugresh.ru/img/ii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2213" y="0"/>
            <a:ext cx="2871787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57250" y="142875"/>
            <a:ext cx="494823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Выберите улицу нашего города и решите задачу</a:t>
            </a:r>
          </a:p>
        </p:txBody>
      </p:sp>
      <p:sp>
        <p:nvSpPr>
          <p:cNvPr id="82" name="AutoShape 8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862250" y="6448423"/>
            <a:ext cx="1284747" cy="333375"/>
          </a:xfrm>
          <a:prstGeom prst="actionButtonBlank">
            <a:avLst/>
          </a:prstGeom>
          <a:solidFill>
            <a:srgbClr val="CCFFCC"/>
          </a:solidFill>
          <a:ln w="9525">
            <a:solidFill>
              <a:srgbClr val="00B05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1600" dirty="0"/>
              <a:t>220, 80</a:t>
            </a:r>
          </a:p>
        </p:txBody>
      </p:sp>
      <p:sp>
        <p:nvSpPr>
          <p:cNvPr id="14353" name="Прямоугольник 83"/>
          <p:cNvSpPr>
            <a:spLocks noChangeArrowheads="1"/>
          </p:cNvSpPr>
          <p:nvPr/>
        </p:nvSpPr>
        <p:spPr bwMode="auto">
          <a:xfrm>
            <a:off x="1966913" y="6488113"/>
            <a:ext cx="8826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Ответ:</a:t>
            </a:r>
          </a:p>
        </p:txBody>
      </p:sp>
      <p:sp>
        <p:nvSpPr>
          <p:cNvPr id="85" name="AutoShape 8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225264" y="6448423"/>
            <a:ext cx="1284747" cy="333375"/>
          </a:xfrm>
          <a:prstGeom prst="actionButtonBlank">
            <a:avLst/>
          </a:prstGeom>
          <a:solidFill>
            <a:srgbClr val="CCFFCC"/>
          </a:solidFill>
          <a:ln w="9525">
            <a:solidFill>
              <a:srgbClr val="00B05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1600" dirty="0"/>
              <a:t>260,40</a:t>
            </a:r>
          </a:p>
        </p:txBody>
      </p:sp>
      <p:sp>
        <p:nvSpPr>
          <p:cNvPr id="92" name="Прямоугольник 91"/>
          <p:cNvSpPr/>
          <p:nvPr/>
        </p:nvSpPr>
        <p:spPr>
          <a:xfrm>
            <a:off x="1894114" y="649852"/>
            <a:ext cx="431074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dirty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магазине «Самохвал» в двух </a:t>
            </a:r>
            <a:r>
              <a:rPr lang="ru-RU" sz="2000" dirty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коробках было 300 </a:t>
            </a:r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пачек печенья. После того </a:t>
            </a:r>
            <a:r>
              <a:rPr lang="ru-RU" sz="2000" dirty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как из первой </a:t>
            </a:r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коробки переложили  </a:t>
            </a:r>
            <a:r>
              <a:rPr lang="ru-RU" sz="2000" dirty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во вторую 20 </a:t>
            </a:r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пачек </a:t>
            </a:r>
            <a:r>
              <a:rPr lang="ru-RU" sz="2000" dirty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в ней </a:t>
            </a:r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осталось </a:t>
            </a:r>
            <a:r>
              <a:rPr lang="ru-RU" sz="2000" dirty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в четыре раза </a:t>
            </a:r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больше </a:t>
            </a:r>
            <a:r>
              <a:rPr lang="ru-RU" sz="2000" dirty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пачек чем во </a:t>
            </a:r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второй</a:t>
            </a:r>
            <a:r>
              <a:rPr lang="ru-RU" sz="2000" dirty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. Сколько пачек печенья было </a:t>
            </a:r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в каждой </a:t>
            </a:r>
            <a:r>
              <a:rPr lang="ru-RU" sz="2000" dirty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коробке первоначально ?</a:t>
            </a:r>
          </a:p>
        </p:txBody>
      </p:sp>
      <p:sp>
        <p:nvSpPr>
          <p:cNvPr id="93" name="Управляющая кнопка: настраиваемая 92">
            <a:hlinkClick r:id="rId3" action="ppaction://hlinksldjump" highlightClick="1"/>
          </p:cNvPr>
          <p:cNvSpPr/>
          <p:nvPr/>
        </p:nvSpPr>
        <p:spPr>
          <a:xfrm>
            <a:off x="180975" y="1447800"/>
            <a:ext cx="1728000" cy="432000"/>
          </a:xfrm>
          <a:prstGeom prst="actionButtonBlank">
            <a:avLst/>
          </a:prstGeom>
          <a:gradFill>
            <a:gsLst>
              <a:gs pos="0">
                <a:srgbClr val="8E00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w="69850" h="38100" prst="cross"/>
            </a:sp3d>
          </a:bodyPr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Зеленая</a:t>
            </a:r>
          </a:p>
        </p:txBody>
      </p:sp>
      <p:sp>
        <p:nvSpPr>
          <p:cNvPr id="94" name="Управляющая кнопка: настраиваемая 93">
            <a:hlinkClick r:id="rId4" action="ppaction://hlinksldjump" highlightClick="1"/>
          </p:cNvPr>
          <p:cNvSpPr/>
          <p:nvPr/>
        </p:nvSpPr>
        <p:spPr>
          <a:xfrm>
            <a:off x="180975" y="2097087"/>
            <a:ext cx="1728000" cy="432000"/>
          </a:xfrm>
          <a:prstGeom prst="actionButtonBlank">
            <a:avLst/>
          </a:prstGeom>
          <a:gradFill>
            <a:gsLst>
              <a:gs pos="0">
                <a:srgbClr val="8E00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w="69850" h="38100" prst="cross"/>
            </a:sp3d>
          </a:bodyPr>
          <a:lstStyle/>
          <a:p>
            <a:pPr algn="ctr">
              <a:defRPr/>
            </a:pPr>
            <a:r>
              <a:rPr lang="ru-RU" dirty="0" err="1">
                <a:solidFill>
                  <a:schemeClr val="tx1"/>
                </a:solidFill>
              </a:rPr>
              <a:t>Шама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5" name="Управляющая кнопка: настраиваемая 94">
            <a:hlinkClick r:id="rId5" action="ppaction://hlinksldjump" highlightClick="1"/>
          </p:cNvPr>
          <p:cNvSpPr/>
          <p:nvPr/>
        </p:nvSpPr>
        <p:spPr>
          <a:xfrm>
            <a:off x="180975" y="2733674"/>
            <a:ext cx="1728000" cy="432000"/>
          </a:xfrm>
          <a:prstGeom prst="actionButtonBlank">
            <a:avLst/>
          </a:prstGeom>
          <a:gradFill>
            <a:gsLst>
              <a:gs pos="0">
                <a:srgbClr val="8E00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w="69850" h="38100" prst="cross"/>
            </a:sp3d>
          </a:bodyPr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Энергетиков</a:t>
            </a:r>
          </a:p>
        </p:txBody>
      </p:sp>
      <p:sp>
        <p:nvSpPr>
          <p:cNvPr id="96" name="Управляющая кнопка: настраиваемая 95">
            <a:hlinkClick r:id="rId6" action="ppaction://hlinksldjump" highlightClick="1"/>
          </p:cNvPr>
          <p:cNvSpPr/>
          <p:nvPr/>
        </p:nvSpPr>
        <p:spPr>
          <a:xfrm>
            <a:off x="180975" y="3408361"/>
            <a:ext cx="1728000" cy="432000"/>
          </a:xfrm>
          <a:prstGeom prst="actionButtonBlank">
            <a:avLst/>
          </a:prstGeom>
          <a:gradFill>
            <a:gsLst>
              <a:gs pos="0">
                <a:srgbClr val="8E00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w="69850" h="38100" prst="cross"/>
            </a:sp3d>
          </a:bodyPr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Спортивная</a:t>
            </a:r>
          </a:p>
        </p:txBody>
      </p:sp>
      <p:sp>
        <p:nvSpPr>
          <p:cNvPr id="97" name="Управляющая кнопка: настраиваемая 96">
            <a:hlinkClick r:id="rId7" action="ppaction://hlinksldjump" highlightClick="1"/>
          </p:cNvPr>
          <p:cNvSpPr/>
          <p:nvPr/>
        </p:nvSpPr>
        <p:spPr>
          <a:xfrm>
            <a:off x="180975" y="4083048"/>
            <a:ext cx="1728000" cy="432000"/>
          </a:xfrm>
          <a:prstGeom prst="actionButtonBlank">
            <a:avLst/>
          </a:prstGeom>
          <a:gradFill>
            <a:gsLst>
              <a:gs pos="0">
                <a:srgbClr val="8E00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w="69850" h="38100" prst="cross"/>
            </a:sp3d>
          </a:bodyPr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Дзержинская</a:t>
            </a:r>
          </a:p>
        </p:txBody>
      </p:sp>
      <p:sp>
        <p:nvSpPr>
          <p:cNvPr id="98" name="Управляющая кнопка: настраиваемая 97">
            <a:hlinkClick r:id="rId8" action="ppaction://hlinksldjump" highlightClick="1"/>
          </p:cNvPr>
          <p:cNvSpPr/>
          <p:nvPr/>
        </p:nvSpPr>
        <p:spPr>
          <a:xfrm>
            <a:off x="180975" y="4681535"/>
            <a:ext cx="1728000" cy="432000"/>
          </a:xfrm>
          <a:prstGeom prst="actionButtonBlank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w="69850" h="38100" prst="cross"/>
            </a:sp3d>
          </a:bodyPr>
          <a:lstStyle/>
          <a:p>
            <a:pPr algn="ctr">
              <a:defRPr/>
            </a:pPr>
            <a:r>
              <a:rPr lang="ru-RU" dirty="0" err="1">
                <a:solidFill>
                  <a:schemeClr val="tx1"/>
                </a:solidFill>
              </a:rPr>
              <a:t>Томилинская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9" name="Управляющая кнопка: настраиваемая 98">
            <a:hlinkClick r:id="rId9" action="ppaction://hlinksldjump" highlightClick="1"/>
          </p:cNvPr>
          <p:cNvSpPr/>
          <p:nvPr/>
        </p:nvSpPr>
        <p:spPr>
          <a:xfrm>
            <a:off x="180975" y="5267325"/>
            <a:ext cx="1728000" cy="432000"/>
          </a:xfrm>
          <a:prstGeom prst="actionButtonBlank">
            <a:avLst/>
          </a:prstGeom>
          <a:gradFill>
            <a:gsLst>
              <a:gs pos="0">
                <a:srgbClr val="8E00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w="69850" h="38100" prst="cross"/>
            </a:sp3d>
          </a:bodyPr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Лермонтова</a:t>
            </a:r>
          </a:p>
        </p:txBody>
      </p:sp>
      <p:sp>
        <p:nvSpPr>
          <p:cNvPr id="100" name="Управляющая кнопка: настраиваемая 99">
            <a:hlinkClick r:id="rId10" action="ppaction://hlinksldjump" highlightClick="1"/>
          </p:cNvPr>
          <p:cNvSpPr/>
          <p:nvPr/>
        </p:nvSpPr>
        <p:spPr>
          <a:xfrm>
            <a:off x="180975" y="849313"/>
            <a:ext cx="1728000" cy="432000"/>
          </a:xfrm>
          <a:prstGeom prst="actionButtonBlank">
            <a:avLst/>
          </a:prstGeom>
          <a:gradFill>
            <a:gsLst>
              <a:gs pos="0">
                <a:srgbClr val="8E00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w="69850" h="38100" prst="cross"/>
            </a:sp3d>
          </a:bodyPr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Лесная</a:t>
            </a:r>
          </a:p>
        </p:txBody>
      </p:sp>
      <p:sp>
        <p:nvSpPr>
          <p:cNvPr id="83" name="Выноска-облако 82"/>
          <p:cNvSpPr/>
          <p:nvPr/>
        </p:nvSpPr>
        <p:spPr>
          <a:xfrm>
            <a:off x="3904907" y="4185212"/>
            <a:ext cx="3005137" cy="189388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 smtClean="0">
                <a:solidFill>
                  <a:srgbClr val="FF0000"/>
                </a:solidFill>
              </a:rPr>
              <a:t>Верно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84" name="Выноска-облако 83"/>
          <p:cNvSpPr/>
          <p:nvPr/>
        </p:nvSpPr>
        <p:spPr>
          <a:xfrm>
            <a:off x="2303347" y="4193183"/>
            <a:ext cx="3005137" cy="189388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 smtClean="0">
                <a:solidFill>
                  <a:srgbClr val="FF0000"/>
                </a:solidFill>
              </a:rPr>
              <a:t>Ошибка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</p:childTnLst>
        </p:cTn>
      </p:par>
    </p:tnLst>
    <p:bldLst>
      <p:bldP spid="83" grpId="0" animBg="1"/>
      <p:bldP spid="83" grpId="1" animBg="1"/>
      <p:bldP spid="84" grpId="0" animBg="1"/>
      <p:bldP spid="8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D8D0C8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D8D0C8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569</Words>
  <Application>Microsoft Office PowerPoint</Application>
  <PresentationFormat>Экран (4:3)</PresentationFormat>
  <Paragraphs>142</Paragraphs>
  <Slides>9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!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WADIM</dc:creator>
  <cp:lastModifiedBy>WADIM</cp:lastModifiedBy>
  <cp:revision>70</cp:revision>
  <dcterms:created xsi:type="dcterms:W3CDTF">2008-10-05T06:38:00Z</dcterms:created>
  <dcterms:modified xsi:type="dcterms:W3CDTF">2009-05-11T11:55:36Z</dcterms:modified>
</cp:coreProperties>
</file>